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7"/>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92" r:id="rId23"/>
    <p:sldId id="296" r:id="rId24"/>
    <p:sldId id="297" r:id="rId25"/>
    <p:sldId id="298" r:id="rId26"/>
    <p:sldId id="299" r:id="rId27"/>
    <p:sldId id="300" r:id="rId28"/>
    <p:sldId id="301" r:id="rId29"/>
    <p:sldId id="302" r:id="rId30"/>
    <p:sldId id="306" r:id="rId31"/>
    <p:sldId id="307" r:id="rId32"/>
    <p:sldId id="293" r:id="rId33"/>
    <p:sldId id="303" r:id="rId34"/>
    <p:sldId id="305" r:id="rId35"/>
    <p:sldId id="26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paut Sivaprasad" initials="AS" lastIdx="0" clrIdx="0">
    <p:extLst>
      <p:ext uri="{19B8F6BF-5375-455C-9EA6-DF929625EA0E}">
        <p15:presenceInfo xmlns:p15="http://schemas.microsoft.com/office/powerpoint/2012/main" userId="ac3f3d00f1e63a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16/03/2020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130.56.242.15/ows/ls8_04-04-2013" TargetMode="External"/><Relationship Id="rId2" Type="http://schemas.openxmlformats.org/officeDocument/2006/relationships/hyperlink" Target="http://130.56.242.15/ows/ls8_19-03-2013" TargetMode="External"/><Relationship Id="rId1" Type="http://schemas.openxmlformats.org/officeDocument/2006/relationships/slideLayout" Target="../slideLayouts/slideLayout2.xml"/><Relationship Id="rId4" Type="http://schemas.openxmlformats.org/officeDocument/2006/relationships/hyperlink" Target="http://130.56.242.15/ows/ls8_2019"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172700" y="6658713"/>
            <a:ext cx="2011483"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916985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GSKY Code Change</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5324535"/>
          </a:xfrm>
          <a:prstGeom prst="rect">
            <a:avLst/>
          </a:prstGeom>
          <a:noFill/>
        </p:spPr>
        <p:txBody>
          <a:bodyPr wrap="square" rtlCol="0">
            <a:spAutoFit/>
          </a:bodyPr>
          <a:lstStyle/>
          <a:p>
            <a:pPr marL="285750" indent="-285750">
              <a:buFont typeface="Arial" panose="020B0604020202020204" pitchFamily="34" charset="0"/>
              <a:buChar char="•"/>
            </a:pPr>
            <a:r>
              <a:rPr lang="en-US" noProof="1">
                <a:latin typeface="Calibri" panose="020F0502020204030204" pitchFamily="34" charset="0"/>
                <a:cs typeface="Calibri" panose="020F0502020204030204" pitchFamily="34" charset="0"/>
              </a:rPr>
              <a:t>GSKY code change to use the cached tiles</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tile_basedir = flag.String("tile_basedir", "/local/avs900/Australia/DEA_Tiles/", "Server data directory.")</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use_cached_tiles = flag.Bool("tc", </a:t>
            </a:r>
            <a:r>
              <a:rPr lang="en-US" sz="1200" noProof="1">
                <a:solidFill>
                  <a:srgbClr val="FF0000"/>
                </a:solidFill>
                <a:latin typeface="Calibri" panose="020F0502020204030204" pitchFamily="34" charset="0"/>
                <a:cs typeface="Calibri" panose="020F0502020204030204" pitchFamily="34" charset="0"/>
              </a:rPr>
              <a:t>true</a:t>
            </a:r>
            <a:r>
              <a:rPr lang="en-US" sz="1200" noProof="1">
                <a:latin typeface="Calibri" panose="020F0502020204030204" pitchFamily="34" charset="0"/>
                <a:cs typeface="Calibri" panose="020F0502020204030204" pitchFamily="34" charset="0"/>
              </a:rPr>
              <a:t>, "Tiles for this time slice are cached.")</a:t>
            </a:r>
          </a:p>
          <a:p>
            <a:r>
              <a:rPr lang="en-US" sz="1600" noProof="1">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		var longdiff float64</a:t>
            </a:r>
          </a:p>
          <a:p>
            <a:r>
              <a:rPr lang="en-US" sz="1100" noProof="1">
                <a:latin typeface="Calibri" panose="020F0502020204030204" pitchFamily="34" charset="0"/>
                <a:cs typeface="Calibri" panose="020F0502020204030204" pitchFamily="34" charset="0"/>
              </a:rPr>
              <a:t>			longdiff = params.BBox[2] - params.BBox[0]</a:t>
            </a:r>
          </a:p>
          <a:p>
            <a:r>
              <a:rPr lang="en-US" sz="1100" noProof="1">
                <a:latin typeface="Calibri" panose="020F0502020204030204" pitchFamily="34" charset="0"/>
                <a:cs typeface="Calibri" panose="020F0502020204030204" pitchFamily="34" charset="0"/>
              </a:rPr>
              <a:t>			zoom_level = zoom_diffs[5] + 1</a:t>
            </a:r>
          </a:p>
          <a:p>
            <a:pPr algn="just"/>
            <a:r>
              <a:rPr lang="en-US" sz="1050" noProof="1">
                <a:latin typeface="Calibri" panose="020F0502020204030204" pitchFamily="34" charset="0"/>
                <a:cs typeface="Calibri" panose="020F0502020204030204" pitchFamily="34" charset="0"/>
              </a:rPr>
              <a:t>			if (*use_cached_tiles &amp;&amp; longdiff &gt; zoom_level ) {</a:t>
            </a:r>
          </a:p>
          <a:p>
            <a:pPr algn="just"/>
            <a:r>
              <a:rPr lang="en-US" sz="1050" noProof="1">
                <a:latin typeface="Calibri" panose="020F0502020204030204" pitchFamily="34" charset="0"/>
                <a:cs typeface="Calibri" panose="020F0502020204030204" pitchFamily="34" charset="0"/>
              </a:rPr>
              <a:t>				if (!*build_tiles) {</a:t>
            </a:r>
          </a:p>
          <a:p>
            <a:pPr algn="just"/>
            <a:r>
              <a:rPr lang="en-US" sz="1050" noProof="1">
                <a:latin typeface="Calibri" panose="020F0502020204030204" pitchFamily="34" charset="0"/>
                <a:cs typeface="Calibri" panose="020F0502020204030204" pitchFamily="34" charset="0"/>
              </a:rPr>
              <a:t>					s := fmt.Sprintf("%.2f_%.2f_%.2f_%.2f", params.BBox[0],params.BBox[1],params.BBox[2],params.BBox[3]) </a:t>
            </a:r>
          </a:p>
          <a:p>
            <a:pPr algn="just"/>
            <a:r>
              <a:rPr lang="en-US" sz="1050" noProof="1">
                <a:latin typeface="Calibri" panose="020F0502020204030204" pitchFamily="34" charset="0"/>
                <a:cs typeface="Calibri" panose="020F0502020204030204" pitchFamily="34" charset="0"/>
              </a:rPr>
              <a:t>					tile_file = tile_dir + "/" + s + ".png" </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if _, err := os.Stat(tile_file); err == nil {</a:t>
            </a:r>
          </a:p>
          <a:p>
            <a:pPr algn="just"/>
            <a:r>
              <a:rPr lang="en-US" sz="1050" noProof="1">
                <a:latin typeface="Calibri" panose="020F0502020204030204" pitchFamily="34" charset="0"/>
                <a:cs typeface="Calibri" panose="020F0502020204030204" pitchFamily="34" charset="0"/>
              </a:rPr>
              <a:t>					if (this_zoom_level == 20 || this_zoom_level == 200 || this_zoom_level == 500) {</a:t>
            </a:r>
          </a:p>
          <a:p>
            <a:pPr algn="just"/>
            <a:r>
              <a:rPr lang="en-US" sz="1050" noProof="1">
                <a:latin typeface="Calibri" panose="020F0502020204030204" pitchFamily="34" charset="0"/>
                <a:cs typeface="Calibri" panose="020F0502020204030204" pitchFamily="34" charset="0"/>
              </a:rPr>
              <a:t>						tile_file_exists = true</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 else {</a:t>
            </a:r>
          </a:p>
          <a:p>
            <a:pPr algn="just"/>
            <a:r>
              <a:rPr lang="en-US" sz="1050" noProof="1">
                <a:latin typeface="Calibri" panose="020F0502020204030204" pitchFamily="34" charset="0"/>
                <a:cs typeface="Calibri" panose="020F0502020204030204" pitchFamily="34" charset="0"/>
              </a:rPr>
              <a:t>					tile_file_exists = false</a:t>
            </a:r>
          </a:p>
          <a:p>
            <a:pPr algn="just"/>
            <a:r>
              <a:rPr lang="en-US" sz="1050" noProof="1">
                <a:latin typeface="Calibri" panose="020F0502020204030204" pitchFamily="34" charset="0"/>
                <a:cs typeface="Calibri" panose="020F0502020204030204" pitchFamily="34" charset="0"/>
              </a:rPr>
              <a:t>					tile_file := *tile_basedir + "blank.png"</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a:t>
            </a:r>
          </a:p>
          <a:p>
            <a:pPr lvl="1" algn="just"/>
            <a:r>
              <a:rPr lang="en-US" sz="1200" b="1" noProof="1">
                <a:latin typeface="Calibri" panose="020F0502020204030204" pitchFamily="34" charset="0"/>
                <a:cs typeface="Calibri" panose="020F0502020204030204" pitchFamily="34" charset="0"/>
              </a:rPr>
              <a:t>NOTES</a:t>
            </a:r>
            <a:r>
              <a:rPr lang="en-US" sz="1200" noProof="1">
                <a:latin typeface="Calibri" panose="020F0502020204030204" pitchFamily="34" charset="0"/>
                <a:cs typeface="Calibri" panose="020F0502020204030204" pitchFamily="34" charset="0"/>
              </a:rPr>
              <a:t>: The ‘longdiff’ is the difference between longitudes 1 and 2 (MinX and MaxX) in the BBOX. Its value will get smaller as the zoom level increases. The 5km level has the longdiff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noProof="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8154099" y="2890540"/>
            <a:ext cx="2516696" cy="1323439"/>
          </a:xfrm>
          <a:prstGeom prst="rect">
            <a:avLst/>
          </a:prstGeom>
          <a:solidFill>
            <a:schemeClr val="bg1">
              <a:lumMod val="85000"/>
            </a:schemeClr>
          </a:solid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func </a:t>
            </a:r>
            <a:r>
              <a:rPr lang="en-AU" sz="800" b="1" noProof="1">
                <a:latin typeface="Calibri" panose="020F0502020204030204" pitchFamily="34" charset="0"/>
                <a:cs typeface="Calibri" panose="020F0502020204030204" pitchFamily="34" charset="0"/>
              </a:rPr>
              <a:t>ReadPNG</a:t>
            </a:r>
            <a:r>
              <a:rPr lang="en-AU" sz="800" noProof="1">
                <a:latin typeface="Calibri" panose="020F0502020204030204" pitchFamily="34" charset="0"/>
                <a:cs typeface="Calibri" panose="020F0502020204030204" pitchFamily="34" charset="0"/>
              </a:rPr>
              <a:t>(tile_file string, w http.ResponseWriter) {</a:t>
            </a:r>
          </a:p>
          <a:p>
            <a:r>
              <a:rPr lang="en-AU" sz="800" noProof="1">
                <a:latin typeface="Calibri" panose="020F0502020204030204" pitchFamily="34" charset="0"/>
                <a:cs typeface="Calibri" panose="020F0502020204030204" pitchFamily="34" charset="0"/>
              </a:rPr>
              <a:t>    file, err := os.Open(tile_file)</a:t>
            </a:r>
          </a:p>
          <a:p>
            <a:r>
              <a:rPr lang="en-AU" sz="800" noProof="1">
                <a:latin typeface="Calibri" panose="020F0502020204030204" pitchFamily="34" charset="0"/>
                <a:cs typeface="Calibri" panose="020F0502020204030204" pitchFamily="34" charset="0"/>
              </a:rPr>
              <a:t>    if err != nil {</a:t>
            </a:r>
          </a:p>
          <a:p>
            <a:r>
              <a:rPr lang="en-AU" sz="800" noProof="1">
                <a:latin typeface="Calibri" panose="020F0502020204030204" pitchFamily="34" charset="0"/>
                <a:cs typeface="Calibri" panose="020F0502020204030204" pitchFamily="34" charset="0"/>
              </a:rPr>
              <a:t>      tile_file := *tile_basedir + "blank.png"</a:t>
            </a:r>
          </a:p>
          <a:p>
            <a:r>
              <a:rPr lang="en-AU" sz="800" noProof="1">
                <a:latin typeface="Calibri" panose="020F0502020204030204" pitchFamily="34" charset="0"/>
                <a:cs typeface="Calibri" panose="020F0502020204030204" pitchFamily="34" charset="0"/>
              </a:rPr>
              <a:t>      ReadPNG(tile_file, w)</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defer file.Close()</a:t>
            </a:r>
          </a:p>
          <a:p>
            <a:r>
              <a:rPr lang="en-AU" sz="800" noProof="1">
                <a:latin typeface="Calibri" panose="020F0502020204030204" pitchFamily="34" charset="0"/>
                <a:cs typeface="Calibri" panose="020F0502020204030204" pitchFamily="34" charset="0"/>
              </a:rPr>
              <a:t>    out, err := ioutil.ReadAll(file)</a:t>
            </a:r>
          </a:p>
          <a:p>
            <a:r>
              <a:rPr lang="en-AU" sz="800" noProof="1">
                <a:latin typeface="Calibri" panose="020F0502020204030204" pitchFamily="34" charset="0"/>
                <a:cs typeface="Calibri" panose="020F0502020204030204" pitchFamily="34" charset="0"/>
              </a:rPr>
              <a:t>    w.Write(out)</a:t>
            </a:r>
          </a:p>
          <a:p>
            <a:r>
              <a:rPr lang="en-AU" sz="800" noProof="1">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896DE29-3751-4F97-940C-FCA28BCE5246}"/>
              </a:ext>
            </a:extLst>
          </p:cNvPr>
          <p:cNvSpPr txBox="1"/>
          <p:nvPr/>
        </p:nvSpPr>
        <p:spPr>
          <a:xfrm>
            <a:off x="8966030" y="1026941"/>
            <a:ext cx="1704766" cy="1815882"/>
          </a:xfrm>
          <a:prstGeom prst="rect">
            <a:avLst/>
          </a:prstGeom>
          <a:solidFill>
            <a:schemeClr val="bg1">
              <a:lumMod val="85000"/>
            </a:schemeClr>
          </a:solidFill>
          <a:ln w="3175">
            <a:solidFill>
              <a:schemeClr val="tx1"/>
            </a:solidFill>
          </a:ln>
        </p:spPr>
        <p:txBody>
          <a:bodyPr wrap="square" rtlCol="0">
            <a:spAutoFit/>
          </a:bodyPr>
          <a:lstStyle/>
          <a:p>
            <a:r>
              <a:rPr lang="en-AU" sz="800" b="1" noProof="1">
                <a:latin typeface="Calibri" panose="020F0502020204030204" pitchFamily="34" charset="0"/>
                <a:cs typeface="Calibri" panose="020F0502020204030204" pitchFamily="34" charset="0"/>
              </a:rPr>
              <a:t>zoom_diffs</a:t>
            </a:r>
            <a:r>
              <a:rPr lang="en-AU" sz="800" noProof="1">
                <a:latin typeface="Calibri" panose="020F0502020204030204" pitchFamily="34" charset="0"/>
                <a:cs typeface="Calibri" panose="020F0502020204030204" pitchFamily="34" charset="0"/>
              </a:rPr>
              <a:t> := map[int]float64{</a:t>
            </a:r>
          </a:p>
          <a:p>
            <a:r>
              <a:rPr lang="en-AU" sz="800" noProof="1">
                <a:latin typeface="Calibri" panose="020F0502020204030204" pitchFamily="34" charset="0"/>
                <a:cs typeface="Calibri" panose="020F0502020204030204" pitchFamily="34" charset="0"/>
              </a:rPr>
              <a:t>	5: 19567.879241,</a:t>
            </a:r>
          </a:p>
          <a:p>
            <a:r>
              <a:rPr lang="en-AU" sz="800" noProof="1">
                <a:latin typeface="Calibri" panose="020F0502020204030204" pitchFamily="34" charset="0"/>
                <a:cs typeface="Calibri" panose="020F0502020204030204" pitchFamily="34" charset="0"/>
              </a:rPr>
              <a:t>	10: 39135.758482,</a:t>
            </a:r>
          </a:p>
          <a:p>
            <a:r>
              <a:rPr lang="en-AU" sz="800" noProof="1">
                <a:latin typeface="Calibri" panose="020F0502020204030204" pitchFamily="34" charset="0"/>
                <a:cs typeface="Calibri" panose="020F0502020204030204" pitchFamily="34" charset="0"/>
              </a:rPr>
              <a:t>	20: 78271.516964,</a:t>
            </a:r>
          </a:p>
          <a:p>
            <a:r>
              <a:rPr lang="en-AU" sz="800" noProof="1">
                <a:latin typeface="Calibri" panose="020F0502020204030204" pitchFamily="34" charset="0"/>
                <a:cs typeface="Calibri" panose="020F0502020204030204" pitchFamily="34" charset="0"/>
              </a:rPr>
              <a:t>	50: 156543.033928,</a:t>
            </a:r>
          </a:p>
          <a:p>
            <a:r>
              <a:rPr lang="en-AU" sz="800" noProof="1">
                <a:latin typeface="Calibri" panose="020F0502020204030204" pitchFamily="34" charset="0"/>
                <a:cs typeface="Calibri" panose="020F0502020204030204" pitchFamily="34" charset="0"/>
              </a:rPr>
              <a:t>	100: 313086.067856,</a:t>
            </a:r>
          </a:p>
          <a:p>
            <a:r>
              <a:rPr lang="en-AU" sz="800" noProof="1">
                <a:latin typeface="Calibri" panose="020F0502020204030204" pitchFamily="34" charset="0"/>
                <a:cs typeface="Calibri" panose="020F0502020204030204" pitchFamily="34" charset="0"/>
              </a:rPr>
              <a:t>	200: 626172.135712,</a:t>
            </a:r>
          </a:p>
          <a:p>
            <a:r>
              <a:rPr lang="en-AU" sz="800" noProof="1">
                <a:latin typeface="Calibri" panose="020F0502020204030204" pitchFamily="34" charset="0"/>
                <a:cs typeface="Calibri" panose="020F0502020204030204" pitchFamily="34" charset="0"/>
              </a:rPr>
              <a:t>	250: 939258.203568,</a:t>
            </a:r>
          </a:p>
          <a:p>
            <a:r>
              <a:rPr lang="en-AU" sz="800" noProof="1">
                <a:latin typeface="Calibri" panose="020F0502020204030204" pitchFamily="34" charset="0"/>
                <a:cs typeface="Calibri" panose="020F0502020204030204" pitchFamily="34" charset="0"/>
              </a:rPr>
              <a:t>	300: 1252344.271424,</a:t>
            </a:r>
          </a:p>
          <a:p>
            <a:r>
              <a:rPr lang="en-AU" sz="800" noProof="1">
                <a:latin typeface="Calibri" panose="020F0502020204030204" pitchFamily="34" charset="0"/>
                <a:cs typeface="Calibri" panose="020F0502020204030204" pitchFamily="34" charset="0"/>
              </a:rPr>
              <a:t>	500: 2504688.542849,</a:t>
            </a:r>
          </a:p>
          <a:p>
            <a:r>
              <a:rPr lang="en-AU" sz="800" noProof="1">
                <a:latin typeface="Calibri" panose="020F0502020204030204" pitchFamily="34" charset="0"/>
                <a:cs typeface="Calibri" panose="020F0502020204030204" pitchFamily="34" charset="0"/>
              </a:rPr>
              <a:t>	1000: 5009377.085697,</a:t>
            </a:r>
          </a:p>
          <a:p>
            <a:r>
              <a:rPr lang="en-AU" sz="800" noProof="1">
                <a:latin typeface="Calibri" panose="020F0502020204030204" pitchFamily="34" charset="0"/>
                <a:cs typeface="Calibri" panose="020F0502020204030204" pitchFamily="34" charset="0"/>
              </a:rPr>
              <a:t>	3000: 10018754.171395,</a:t>
            </a:r>
          </a:p>
          <a:p>
            <a:r>
              <a:rPr lang="en-AU" sz="800" noProof="1">
                <a:latin typeface="Calibri" panose="020F0502020204030204" pitchFamily="34" charset="0"/>
                <a:cs typeface="Calibri" panose="020F0502020204030204" pitchFamily="34" charset="0"/>
              </a:rPr>
              <a:t>	5000: 20037508.342789,</a:t>
            </a:r>
          </a:p>
          <a:p>
            <a:r>
              <a:rPr lang="en-AU" sz="800" noProof="1">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0" y="1496003"/>
            <a:ext cx="5680471" cy="2123658"/>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
        <p:nvSpPr>
          <p:cNvPr id="7" name="TextBox 6">
            <a:extLst>
              <a:ext uri="{FF2B5EF4-FFF2-40B4-BE49-F238E27FC236}">
                <a16:creationId xmlns:a16="http://schemas.microsoft.com/office/drawing/2014/main" id="{1D6CB974-2F17-4E2C-AFAB-5C36A2D8F38B}"/>
              </a:ext>
            </a:extLst>
          </p:cNvPr>
          <p:cNvSpPr txBox="1"/>
          <p:nvPr/>
        </p:nvSpPr>
        <p:spPr>
          <a:xfrm>
            <a:off x="832759" y="5633357"/>
            <a:ext cx="4327071" cy="400110"/>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This method is highly inefficient and should not be used for Terria. </a:t>
            </a:r>
          </a:p>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It is useful to get tiles requested via scripts.</a:t>
            </a:r>
          </a:p>
        </p:txBody>
      </p:sp>
      <p:sp>
        <p:nvSpPr>
          <p:cNvPr id="8" name="TextBox 7">
            <a:extLst>
              <a:ext uri="{FF2B5EF4-FFF2-40B4-BE49-F238E27FC236}">
                <a16:creationId xmlns:a16="http://schemas.microsoft.com/office/drawing/2014/main" id="{A0578694-6ACA-4D0E-8BDB-73192AFE3EF1}"/>
              </a:ext>
            </a:extLst>
          </p:cNvPr>
          <p:cNvSpPr txBox="1"/>
          <p:nvPr/>
        </p:nvSpPr>
        <p:spPr>
          <a:xfrm>
            <a:off x="10197193" y="5951764"/>
            <a:ext cx="1240971" cy="253093"/>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20 Aug 2019</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257584" y="1367902"/>
            <a:ext cx="6092882" cy="3785652"/>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express -l ncpus=16 -l mem=32GB</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endParaRPr lang="en-AU" sz="1000" noProof="1">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pPr lvl="1"/>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5" name="TextBox 4">
            <a:extLst>
              <a:ext uri="{FF2B5EF4-FFF2-40B4-BE49-F238E27FC236}">
                <a16:creationId xmlns:a16="http://schemas.microsoft.com/office/drawing/2014/main" id="{0781D7BA-22FD-45F4-9448-BF42A7AAC890}"/>
              </a:ext>
            </a:extLst>
          </p:cNvPr>
          <p:cNvSpPr txBox="1"/>
          <p:nvPr/>
        </p:nvSpPr>
        <p:spPr>
          <a:xfrm>
            <a:off x="6392410" y="1367902"/>
            <a:ext cx="5799589" cy="2708434"/>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The steps below are included in the above script. Giving here for manual run, if necessary.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algn="just"/>
            <a:endParaRPr lang="en-US" sz="1000" b="1" noProof="1">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p:txBody>
      </p:sp>
      <p:sp>
        <p:nvSpPr>
          <p:cNvPr id="7" name="TextBox 6">
            <a:extLst>
              <a:ext uri="{FF2B5EF4-FFF2-40B4-BE49-F238E27FC236}">
                <a16:creationId xmlns:a16="http://schemas.microsoft.com/office/drawing/2014/main" id="{C43F387E-C84B-4E76-83FD-363180A6D32C}"/>
              </a:ext>
            </a:extLst>
          </p:cNvPr>
          <p:cNvSpPr txBox="1"/>
          <p:nvPr/>
        </p:nvSpPr>
        <p:spPr>
          <a:xfrm>
            <a:off x="6392410" y="4186106"/>
            <a:ext cx="5738071" cy="707886"/>
          </a:xfrm>
          <a:prstGeom prst="rect">
            <a:avLst/>
          </a:prstGeom>
          <a:noFill/>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974869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Setup GSKY and MAS servers and ingest the data</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993646"/>
            <a:ext cx="8082643" cy="5170646"/>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Setup GSKY and MAS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a:p>
            <a:pPr lvl="1"/>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446641" cy="4739759"/>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lvl="1" algn="just"/>
            <a:endParaRPr lang="en-AU" sz="1000" noProof="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47A59-6B50-4FA5-9B8E-623FC04FC88D}"/>
              </a:ext>
            </a:extLst>
          </p:cNvPr>
          <p:cNvSpPr txBox="1"/>
          <p:nvPr/>
        </p:nvSpPr>
        <p:spPr>
          <a:xfrm>
            <a:off x="7297822" y="1397385"/>
            <a:ext cx="4354487" cy="1938992"/>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Total time for a time slice is affected by the speed of creating the tiles as well as random errors that cause a GSKY call to exit. If it happens, but the ‘curl’ call is still running, it will wait for a timeout of 900 seconds before trying again. Thus, even one broken pipe among the hundreds of running curls can cause excessive time to complete the caching for that time slice.</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Reducing the timeout to less than 900 seconds does not work, as there are often one or two tiles that takes long time. It will then cause a recurring run of a subroutine which always times out.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It is taking 1.5 hours per time slice. The average across sparse and full time slices may be around a third of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8894139"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tiles on the fly - Introduction</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2" y="1175657"/>
            <a:ext cx="4056152"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Changes in GSKY code to build tiles on the fly</a:t>
            </a:r>
            <a:endParaRPr lang="en-AU" sz="1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6" y="3547966"/>
            <a:ext cx="10761259" cy="584775"/>
          </a:xfrm>
          <a:prstGeom prst="rect">
            <a:avLst/>
          </a:prstGeom>
          <a:noFill/>
        </p:spPr>
        <p:txBody>
          <a:bodyPr wrap="square" lIns="91440" tIns="45720" rIns="91440" bIns="45720">
            <a:spAutoFit/>
          </a:bodyPr>
          <a:lstStyle/>
          <a:p>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 Do Not ‘Build Tiles On The Fly’ For </a:t>
            </a:r>
            <a:r>
              <a:rPr lang="en-US" sz="32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Terria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3" y="4155519"/>
            <a:ext cx="5069292"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by taking only 3 levels. This saving is more than lost in the higher delivery times in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 The same cached tiles can be used for this.</a:t>
            </a:r>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3BCCFB6C-AF64-4ED1-852D-D228BABB562A}"/>
              </a:ext>
            </a:extLst>
          </p:cNvPr>
          <p:cNvSpPr txBox="1"/>
          <p:nvPr/>
        </p:nvSpPr>
        <p:spPr>
          <a:xfrm>
            <a:off x="10189028" y="5756728"/>
            <a:ext cx="1240971" cy="253093"/>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10 Sep 2019</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597D1B3-443F-40A5-847B-68FC8BD65B61}"/>
              </a:ext>
            </a:extLst>
          </p:cNvPr>
          <p:cNvSpPr txBox="1"/>
          <p:nvPr/>
        </p:nvSpPr>
        <p:spPr>
          <a:xfrm>
            <a:off x="2037840" y="182880"/>
            <a:ext cx="904401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TIFF vs PNG</a:t>
            </a:r>
          </a:p>
        </p:txBody>
      </p:sp>
      <p:sp>
        <p:nvSpPr>
          <p:cNvPr id="2" name="TextBox 1">
            <a:extLst>
              <a:ext uri="{FF2B5EF4-FFF2-40B4-BE49-F238E27FC236}">
                <a16:creationId xmlns:a16="http://schemas.microsoft.com/office/drawing/2014/main" id="{DCA22439-3341-452C-B349-CACF92CA985E}"/>
              </a:ext>
            </a:extLst>
          </p:cNvPr>
          <p:cNvSpPr txBox="1"/>
          <p:nvPr/>
        </p:nvSpPr>
        <p:spPr>
          <a:xfrm>
            <a:off x="738231" y="1115736"/>
            <a:ext cx="9949343" cy="4093428"/>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To solve the speed issue of building the tiles on the fly, there was a suggestion that instead of PNGs and ImageMagick use TIFFs and GDAL. This will be even more time and space consuming for the following reasons.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The *.tiff tiles are around 60x larger than a corresponding *.png tile.</a:t>
            </a:r>
          </a:p>
          <a:p>
            <a:pPr lvl="2" algn="just"/>
            <a:r>
              <a:rPr lang="en-US" sz="1000" b="1" noProof="1">
                <a:latin typeface="Calibri" panose="020F0502020204030204" pitchFamily="34" charset="0"/>
                <a:cs typeface="Calibri" panose="020F0502020204030204" pitchFamily="34" charset="0"/>
              </a:rPr>
              <a:t>For PNGs:</a:t>
            </a:r>
          </a:p>
          <a:p>
            <a:pPr lvl="2" algn="just"/>
            <a:r>
              <a:rPr lang="en-US" sz="1000" noProof="1">
                <a:latin typeface="Calibri" panose="020F0502020204030204" pitchFamily="34" charset="0"/>
                <a:cs typeface="Calibri" panose="020F0502020204030204" pitchFamily="34" charset="0"/>
              </a:rPr>
              <a:t>•	Total number of cached tiles for two dates: 18,745</a:t>
            </a:r>
          </a:p>
          <a:p>
            <a:pPr lvl="2" algn="just"/>
            <a:r>
              <a:rPr lang="en-US" sz="1000" noProof="1">
                <a:latin typeface="Calibri" panose="020F0502020204030204" pitchFamily="34" charset="0"/>
                <a:cs typeface="Calibri" panose="020F0502020204030204" pitchFamily="34" charset="0"/>
              </a:rPr>
              <a:t>•	Total size: 1,944 M</a:t>
            </a:r>
          </a:p>
          <a:p>
            <a:pPr lvl="2" algn="just"/>
            <a:r>
              <a:rPr lang="en-US" sz="1000" noProof="1">
                <a:latin typeface="Calibri" panose="020F0502020204030204" pitchFamily="34" charset="0"/>
                <a:cs typeface="Calibri" panose="020F0502020204030204" pitchFamily="34" charset="0"/>
              </a:rPr>
              <a:t>•	Average per tile: 104 KB</a:t>
            </a:r>
          </a:p>
          <a:p>
            <a:pPr lvl="2" algn="just"/>
            <a:r>
              <a:rPr lang="en-US" sz="1000" noProof="1">
                <a:latin typeface="Calibri" panose="020F0502020204030204" pitchFamily="34" charset="0"/>
                <a:cs typeface="Calibri" panose="020F0502020204030204" pitchFamily="34" charset="0"/>
              </a:rPr>
              <a:t>•	Average tiles per time slice: 9,238</a:t>
            </a:r>
          </a:p>
          <a:p>
            <a:pPr lvl="2" algn="just"/>
            <a:r>
              <a:rPr lang="en-US" sz="1000" noProof="1">
                <a:latin typeface="Calibri" panose="020F0502020204030204" pitchFamily="34" charset="0"/>
                <a:cs typeface="Calibri" panose="020F0502020204030204" pitchFamily="34" charset="0"/>
              </a:rPr>
              <a:t>•	Total size of PNG: 9,238 * 104 = 0.92 GB per time slice.</a:t>
            </a:r>
          </a:p>
          <a:p>
            <a:pPr lvl="2" algn="just"/>
            <a:r>
              <a:rPr lang="en-US" sz="1000" noProof="1">
                <a:latin typeface="Calibri" panose="020F0502020204030204" pitchFamily="34" charset="0"/>
                <a:cs typeface="Calibri" panose="020F0502020204030204" pitchFamily="34" charset="0"/>
              </a:rPr>
              <a:t>	o	Assuming that the average will be 1/3rd of it across 16K tiles:  0.3 GB per time slice</a:t>
            </a:r>
          </a:p>
          <a:p>
            <a:pPr lvl="2" algn="just"/>
            <a:r>
              <a:rPr lang="en-US" sz="1000" noProof="1">
                <a:latin typeface="Calibri" panose="020F0502020204030204" pitchFamily="34" charset="0"/>
                <a:cs typeface="Calibri" panose="020F0502020204030204" pitchFamily="34" charset="0"/>
              </a:rPr>
              <a:t>•	Total size for 16,000 tiles: 4.8 TB</a:t>
            </a:r>
          </a:p>
          <a:p>
            <a:pPr lvl="2" algn="just"/>
            <a:r>
              <a:rPr lang="en-US" sz="1000" noProof="1">
                <a:latin typeface="Calibri" panose="020F0502020204030204" pitchFamily="34" charset="0"/>
                <a:cs typeface="Calibri" panose="020F0502020204030204" pitchFamily="34" charset="0"/>
              </a:rPr>
              <a:t> </a:t>
            </a:r>
          </a:p>
          <a:p>
            <a:pPr lvl="2" algn="just"/>
            <a:r>
              <a:rPr lang="en-US" sz="1000" b="1" noProof="1">
                <a:latin typeface="Calibri" panose="020F0502020204030204" pitchFamily="34" charset="0"/>
                <a:cs typeface="Calibri" panose="020F0502020204030204" pitchFamily="34" charset="0"/>
              </a:rPr>
              <a:t>For TIFFs:</a:t>
            </a:r>
          </a:p>
          <a:p>
            <a:pPr lvl="2" algn="just"/>
            <a:r>
              <a:rPr lang="en-US" sz="1000" noProof="1">
                <a:latin typeface="Calibri" panose="020F0502020204030204" pitchFamily="34" charset="0"/>
                <a:cs typeface="Calibri" panose="020F0502020204030204" pitchFamily="34" charset="0"/>
              </a:rPr>
              <a:t>•	Tiff file size: 6.1 M. Based on just one tile. Let us assume that the average will be 4M </a:t>
            </a:r>
          </a:p>
          <a:p>
            <a:pPr lvl="2" algn="just"/>
            <a:r>
              <a:rPr lang="en-US" sz="1000" noProof="1">
                <a:latin typeface="Calibri" panose="020F0502020204030204" pitchFamily="34" charset="0"/>
                <a:cs typeface="Calibri" panose="020F0502020204030204" pitchFamily="34" charset="0"/>
              </a:rPr>
              <a:t>•	Total size of Tiff: 9,238 * 4 = 36 GB per time slice.</a:t>
            </a:r>
          </a:p>
          <a:p>
            <a:pPr lvl="2" algn="just"/>
            <a:r>
              <a:rPr lang="en-US" sz="1000" noProof="1">
                <a:latin typeface="Calibri" panose="020F0502020204030204" pitchFamily="34" charset="0"/>
                <a:cs typeface="Calibri" panose="020F0502020204030204" pitchFamily="34" charset="0"/>
              </a:rPr>
              <a:t>	o	Assuming that the average across 16K tiles will be 1/3rd of it: 12 GB per time slice.</a:t>
            </a:r>
          </a:p>
          <a:p>
            <a:pPr lvl="2" algn="just"/>
            <a:r>
              <a:rPr lang="en-US" sz="1000" noProof="1">
                <a:latin typeface="Calibri" panose="020F0502020204030204" pitchFamily="34" charset="0"/>
                <a:cs typeface="Calibri" panose="020F0502020204030204" pitchFamily="34" charset="0"/>
              </a:rPr>
              <a:t>•	Total for 16,000 time slices: 188 TB</a:t>
            </a:r>
          </a:p>
          <a:p>
            <a:pPr lvl="2" algn="just"/>
            <a:r>
              <a:rPr lang="en-US" sz="1000" noProof="1">
                <a:latin typeface="Calibri" panose="020F0502020204030204" pitchFamily="34" charset="0"/>
                <a:cs typeface="Calibri" panose="020F0502020204030204" pitchFamily="34" charset="0"/>
              </a:rPr>
              <a:t>•	If caching only three zoom levels: 125 TB</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As seen from a ‘top’ command, the GDAL processes take a lot longer than the ‘convert’</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This could be due to the fact that lots of calculations are needed to build tiles from NetCFDs.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I suspect that similar amounts will be needed to combine tiles saved as TIFFs.</a:t>
            </a:r>
          </a:p>
          <a:p>
            <a:pPr algn="just"/>
            <a:r>
              <a:rPr lang="en-US" sz="1000" noProof="1">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TIFFs will not work for another reason too. To optimise the speed, the blank tiles are skipped altogether. Instead the system caches just one blank tile. The number of blanks will far exceed the tiles with data. If using TIFFs, we will not be able to skip them, which means the storage requirement will be several times than above. </a:t>
            </a:r>
          </a:p>
          <a:p>
            <a:pPr algn="just"/>
            <a:endParaRPr lang="en-US"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Furthermore, using GDAL to read and build a tile from TIFFs will be defeating the purpose of caching the tiles.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a:xfrm>
            <a:off x="10514011" y="5883275"/>
            <a:ext cx="1299710" cy="365125"/>
          </a:xfrm>
        </p:spPr>
        <p:txBody>
          <a:bodyPr/>
          <a:lstStyle/>
          <a:p>
            <a:r>
              <a:rPr lang="en-US" dirty="0"/>
              <a:t>25-Sep-1919       </a:t>
            </a:r>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 - Introduction</a:t>
            </a:r>
          </a:p>
        </p:txBody>
      </p:sp>
      <p:sp>
        <p:nvSpPr>
          <p:cNvPr id="2" name="TextBox 1">
            <a:extLst>
              <a:ext uri="{FF2B5EF4-FFF2-40B4-BE49-F238E27FC236}">
                <a16:creationId xmlns:a16="http://schemas.microsoft.com/office/drawing/2014/main" id="{94C6EFAC-D24D-4C60-84B0-583DE3852E31}"/>
              </a:ext>
            </a:extLst>
          </p:cNvPr>
          <p:cNvSpPr txBox="1"/>
          <p:nvPr/>
        </p:nvSpPr>
        <p:spPr>
          <a:xfrm>
            <a:off x="759279" y="1110343"/>
            <a:ext cx="7870371" cy="3385542"/>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So far, three different methods have been tried as below.</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Directly from </a:t>
            </a:r>
            <a:r>
              <a:rPr lang="en-US" sz="1400" noProof="1">
                <a:latin typeface="Calibri" panose="020F0502020204030204" pitchFamily="34" charset="0"/>
                <a:cs typeface="Calibri" panose="020F0502020204030204" pitchFamily="34" charset="0"/>
              </a:rPr>
              <a:t>NetCDFs</a:t>
            </a:r>
            <a:r>
              <a:rPr lang="en-US" sz="1400" dirty="0">
                <a:latin typeface="Calibri" panose="020F0502020204030204" pitchFamily="34" charset="0"/>
                <a:cs typeface="Calibri" panose="020F0502020204030204" pitchFamily="34" charset="0"/>
              </a:rPr>
              <a:t> (current).</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Cached PNGs at all zoom levels.</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Building tiles on the fly.</a:t>
            </a:r>
          </a:p>
          <a:p>
            <a:pPr marL="171450" indent="-1714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In a meeting on 20/9/19 it was decided to try another method suggested by Edison. </a:t>
            </a:r>
          </a:p>
          <a:p>
            <a:pPr marL="628650" lvl="1" indent="-171450" algn="just">
              <a:buFont typeface="Arial" panose="020B0604020202020204" pitchFamily="34" charset="0"/>
              <a:buChar char="•"/>
            </a:pPr>
            <a:r>
              <a:rPr lang="en-US" sz="1400" dirty="0">
                <a:latin typeface="Calibri" panose="020F0502020204030204" pitchFamily="34" charset="0"/>
                <a:cs typeface="Calibri" panose="020F0502020204030204" pitchFamily="34" charset="0"/>
              </a:rPr>
              <a:t>Technical details are unclear to me.</a:t>
            </a:r>
          </a:p>
          <a:p>
            <a:pPr marL="171450" indent="-171450" algn="just">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Also decided was to use the various methods in ArcGIS/QGIS to come up with an optimal solution.</a:t>
            </a:r>
          </a:p>
          <a:p>
            <a:pPr algn="just"/>
            <a:endParaRPr lang="en-US" sz="1400" dirty="0">
              <a:latin typeface="Calibri" panose="020F0502020204030204" pitchFamily="34" charset="0"/>
              <a:cs typeface="Calibri" panose="020F0502020204030204" pitchFamily="34" charset="0"/>
            </a:endParaRPr>
          </a:p>
          <a:p>
            <a:pPr algn="just"/>
            <a:r>
              <a:rPr lang="en-US" sz="2000" b="1" dirty="0">
                <a:latin typeface="Calibri" panose="020F0502020204030204" pitchFamily="34" charset="0"/>
                <a:cs typeface="Calibri" panose="020F0502020204030204" pitchFamily="34" charset="0"/>
              </a:rPr>
              <a:t>The slides 21 - 30 give these comparisons and their relative merits.</a:t>
            </a:r>
          </a:p>
          <a:p>
            <a:pPr algn="just"/>
            <a:endParaRPr lang="en-US" sz="2000" b="1" dirty="0">
              <a:latin typeface="Calibri" panose="020F0502020204030204" pitchFamily="34" charset="0"/>
              <a:cs typeface="Calibri" panose="020F0502020204030204" pitchFamily="34" charset="0"/>
            </a:endParaRPr>
          </a:p>
          <a:p>
            <a:pPr algn="just"/>
            <a:r>
              <a:rPr lang="en-US" sz="2000" b="1" dirty="0">
                <a:latin typeface="Calibri" panose="020F0502020204030204" pitchFamily="34" charset="0"/>
                <a:cs typeface="Calibri" panose="020F0502020204030204" pitchFamily="34" charset="0"/>
              </a:rPr>
              <a:t>Slide 31 gives some observations.</a:t>
            </a:r>
          </a:p>
          <a:p>
            <a:pPr algn="just"/>
            <a:endParaRPr lang="en-AU"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6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6" name="Rectangle 5">
            <a:extLst>
              <a:ext uri="{FF2B5EF4-FFF2-40B4-BE49-F238E27FC236}">
                <a16:creationId xmlns:a16="http://schemas.microsoft.com/office/drawing/2014/main" id="{8EF9E2EC-C70F-4091-9468-256E63F09C17}"/>
              </a:ext>
            </a:extLst>
          </p:cNvPr>
          <p:cNvSpPr/>
          <p:nvPr/>
        </p:nvSpPr>
        <p:spPr>
          <a:xfrm>
            <a:off x="3886199" y="3608614"/>
            <a:ext cx="2024743" cy="11919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NetCDF</a:t>
            </a:r>
            <a:r>
              <a:rPr lang="en-US" dirty="0">
                <a:solidFill>
                  <a:schemeClr val="tx1"/>
                </a:solidFill>
              </a:rPr>
              <a:t> (Current)</a:t>
            </a:r>
            <a:br>
              <a:rPr lang="en-US" dirty="0">
                <a:solidFill>
                  <a:schemeClr val="tx1"/>
                </a:solidFill>
              </a:rPr>
            </a:br>
            <a:r>
              <a:rPr lang="en-US" dirty="0">
                <a:solidFill>
                  <a:schemeClr val="tx1"/>
                </a:solidFill>
              </a:rPr>
              <a:t>07/05/2019</a:t>
            </a:r>
            <a:endParaRPr lang="en-AU" dirty="0">
              <a:solidFill>
                <a:schemeClr val="tx1"/>
              </a:solidFill>
            </a:endParaRPr>
          </a:p>
        </p:txBody>
      </p:sp>
      <p:sp>
        <p:nvSpPr>
          <p:cNvPr id="7" name="Rectangle 6">
            <a:extLst>
              <a:ext uri="{FF2B5EF4-FFF2-40B4-BE49-F238E27FC236}">
                <a16:creationId xmlns:a16="http://schemas.microsoft.com/office/drawing/2014/main" id="{6EB774D4-1785-437B-96EB-EDE79383E7D2}"/>
              </a:ext>
            </a:extLst>
          </p:cNvPr>
          <p:cNvSpPr/>
          <p:nvPr/>
        </p:nvSpPr>
        <p:spPr>
          <a:xfrm>
            <a:off x="5959926" y="3608614"/>
            <a:ext cx="2024743" cy="119198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PNG (Cached)</a:t>
            </a:r>
            <a:br>
              <a:rPr lang="en-US" dirty="0">
                <a:solidFill>
                  <a:schemeClr val="tx1"/>
                </a:solidFill>
              </a:rPr>
            </a:br>
            <a:r>
              <a:rPr lang="en-US" dirty="0">
                <a:solidFill>
                  <a:schemeClr val="tx1"/>
                </a:solidFill>
              </a:rPr>
              <a:t>19/03/2013</a:t>
            </a:r>
            <a:endParaRPr lang="en-AU" dirty="0">
              <a:solidFill>
                <a:schemeClr val="tx1"/>
              </a:solidFill>
            </a:endParaRPr>
          </a:p>
        </p:txBody>
      </p:sp>
      <p:sp>
        <p:nvSpPr>
          <p:cNvPr id="8" name="Rectangle 7">
            <a:extLst>
              <a:ext uri="{FF2B5EF4-FFF2-40B4-BE49-F238E27FC236}">
                <a16:creationId xmlns:a16="http://schemas.microsoft.com/office/drawing/2014/main" id="{F1E6E204-8E40-45EC-8EE7-4B38EC4A987C}"/>
              </a:ext>
            </a:extLst>
          </p:cNvPr>
          <p:cNvSpPr/>
          <p:nvPr/>
        </p:nvSpPr>
        <p:spPr>
          <a:xfrm>
            <a:off x="3886198" y="4841420"/>
            <a:ext cx="2024743" cy="1191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t>
            </a:r>
            <a:r>
              <a:rPr lang="en-US" noProof="1">
                <a:solidFill>
                  <a:schemeClr val="tx1"/>
                </a:solidFill>
              </a:rPr>
              <a:t>Terria</a:t>
            </a:r>
            <a:r>
              <a:rPr lang="en-US" dirty="0">
                <a:solidFill>
                  <a:schemeClr val="tx1"/>
                </a:solidFill>
              </a:rPr>
              <a:t>)</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9" name="Rectangle 8">
            <a:extLst>
              <a:ext uri="{FF2B5EF4-FFF2-40B4-BE49-F238E27FC236}">
                <a16:creationId xmlns:a16="http://schemas.microsoft.com/office/drawing/2014/main" id="{56150EE1-06DA-4E2D-B1C6-F51FE7F11E4E}"/>
              </a:ext>
            </a:extLst>
          </p:cNvPr>
          <p:cNvSpPr/>
          <p:nvPr/>
        </p:nvSpPr>
        <p:spPr>
          <a:xfrm>
            <a:off x="5959926" y="4841420"/>
            <a:ext cx="2024743" cy="11919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(ArcGIS)</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10" name="TextBox 9">
            <a:extLst>
              <a:ext uri="{FF2B5EF4-FFF2-40B4-BE49-F238E27FC236}">
                <a16:creationId xmlns:a16="http://schemas.microsoft.com/office/drawing/2014/main" id="{54E6AE64-C219-43B1-8E75-F7076F688FA0}"/>
              </a:ext>
            </a:extLst>
          </p:cNvPr>
          <p:cNvSpPr txBox="1"/>
          <p:nvPr/>
        </p:nvSpPr>
        <p:spPr>
          <a:xfrm>
            <a:off x="612321" y="881741"/>
            <a:ext cx="9367666" cy="2554545"/>
          </a:xfrm>
          <a:prstGeom prst="rect">
            <a:avLst/>
          </a:prstGeom>
          <a:noFill/>
        </p:spPr>
        <p:txBody>
          <a:bodyPr wrap="square" rtlCol="0">
            <a:spAutoFit/>
          </a:bodyPr>
          <a:lstStyle/>
          <a:p>
            <a:pPr algn="just"/>
            <a:r>
              <a:rPr lang="en-US" sz="1600" dirty="0">
                <a:latin typeface="Calibri" panose="020F0502020204030204" pitchFamily="34" charset="0"/>
                <a:cs typeface="Calibri" panose="020F0502020204030204" pitchFamily="34" charset="0"/>
              </a:rPr>
              <a:t>In the next several slides the screen shots will be arranged in the following order. </a:t>
            </a:r>
          </a:p>
          <a:p>
            <a:pPr algn="just"/>
            <a:endParaRPr lang="en-US" sz="16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NetCDF	</a:t>
            </a:r>
            <a:r>
              <a:rPr lang="en-US" sz="1600" dirty="0">
                <a:latin typeface="Calibri" panose="020F0502020204030204" pitchFamily="34" charset="0"/>
                <a:cs typeface="Calibri" panose="020F0502020204030204" pitchFamily="34" charset="0"/>
              </a:rPr>
              <a:t>: The current version of GSKY; reading the </a:t>
            </a:r>
            <a:r>
              <a:rPr lang="en-US" sz="1600" noProof="1">
                <a:latin typeface="Calibri" panose="020F0502020204030204" pitchFamily="34" charset="0"/>
                <a:cs typeface="Calibri" panose="020F0502020204030204" pitchFamily="34" charset="0"/>
              </a:rPr>
              <a:t>NetCDFs</a:t>
            </a:r>
            <a:r>
              <a:rPr lang="en-US" sz="1600" dirty="0">
                <a:latin typeface="Calibri" panose="020F0502020204030204" pitchFamily="34" charset="0"/>
                <a:cs typeface="Calibri" panose="020F0502020204030204" pitchFamily="34" charset="0"/>
              </a:rPr>
              <a:t> to create tiles.</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PNG		</a:t>
            </a:r>
            <a:r>
              <a:rPr lang="en-US" sz="1600" dirty="0">
                <a:latin typeface="Calibri" panose="020F0502020204030204" pitchFamily="34" charset="0"/>
                <a:cs typeface="Calibri" panose="020F0502020204030204" pitchFamily="34" charset="0"/>
              </a:rPr>
              <a:t>: Cached tiles at all zoom levels.</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Pyramid	</a:t>
            </a:r>
            <a:r>
              <a:rPr lang="en-US" sz="1600" dirty="0">
                <a:latin typeface="Calibri" panose="020F0502020204030204" pitchFamily="34" charset="0"/>
                <a:cs typeface="Calibri" panose="020F0502020204030204" pitchFamily="34" charset="0"/>
              </a:rPr>
              <a:t>: Edison’s new method; display in </a:t>
            </a:r>
            <a:r>
              <a:rPr lang="en-US" sz="1600" noProof="1">
                <a:latin typeface="Calibri" panose="020F0502020204030204" pitchFamily="34" charset="0"/>
                <a:cs typeface="Calibri" panose="020F0502020204030204" pitchFamily="34" charset="0"/>
              </a:rPr>
              <a:t>Terria</a:t>
            </a:r>
            <a:r>
              <a:rPr lang="en-US" sz="1600" dirty="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US" sz="1600" b="1" dirty="0">
                <a:latin typeface="Calibri" panose="020F0502020204030204" pitchFamily="34" charset="0"/>
                <a:cs typeface="Calibri" panose="020F0502020204030204" pitchFamily="34" charset="0"/>
              </a:rPr>
              <a:t>Pyramid	</a:t>
            </a:r>
            <a:r>
              <a:rPr lang="en-US" sz="1600" dirty="0">
                <a:latin typeface="Calibri" panose="020F0502020204030204" pitchFamily="34" charset="0"/>
                <a:cs typeface="Calibri" panose="020F0502020204030204" pitchFamily="34" charset="0"/>
              </a:rPr>
              <a:t>: Do. Display in ArcGIS</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lvl="1" algn="just"/>
            <a:r>
              <a:rPr lang="en-US" sz="1600" dirty="0">
                <a:latin typeface="Calibri" panose="020F0502020204030204" pitchFamily="34" charset="0"/>
                <a:cs typeface="Calibri" panose="020F0502020204030204" pitchFamily="34" charset="0"/>
              </a:rPr>
              <a:t>Note: Due to restrictions between the four different interfaces it is not possible to use the same dates. The dates used are shown in each cell below.</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120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5723163"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4AE276-6D98-46E7-B270-5929FCB57BAA}"/>
              </a:ext>
            </a:extLst>
          </p:cNvPr>
          <p:cNvPicPr>
            <a:picLocks noChangeAspect="1"/>
          </p:cNvPicPr>
          <p:nvPr/>
        </p:nvPicPr>
        <p:blipFill>
          <a:blip r:embed="rId2"/>
          <a:stretch>
            <a:fillRect/>
          </a:stretch>
        </p:blipFill>
        <p:spPr>
          <a:xfrm>
            <a:off x="1808975" y="1821174"/>
            <a:ext cx="2395631" cy="1907833"/>
          </a:xfrm>
          <a:prstGeom prst="rect">
            <a:avLst/>
          </a:prstGeom>
        </p:spPr>
      </p:pic>
      <p:pic>
        <p:nvPicPr>
          <p:cNvPr id="6" name="Picture 5">
            <a:extLst>
              <a:ext uri="{FF2B5EF4-FFF2-40B4-BE49-F238E27FC236}">
                <a16:creationId xmlns:a16="http://schemas.microsoft.com/office/drawing/2014/main" id="{38F9DF8A-1E91-4918-A8F2-4EB6F8F34C03}"/>
              </a:ext>
            </a:extLst>
          </p:cNvPr>
          <p:cNvPicPr>
            <a:picLocks noChangeAspect="1"/>
          </p:cNvPicPr>
          <p:nvPr/>
        </p:nvPicPr>
        <p:blipFill>
          <a:blip r:embed="rId3"/>
          <a:stretch>
            <a:fillRect/>
          </a:stretch>
        </p:blipFill>
        <p:spPr>
          <a:xfrm>
            <a:off x="5009014" y="1821007"/>
            <a:ext cx="2382422" cy="1908000"/>
          </a:xfrm>
          <a:prstGeom prst="rect">
            <a:avLst/>
          </a:prstGeom>
        </p:spPr>
      </p:pic>
      <p:pic>
        <p:nvPicPr>
          <p:cNvPr id="7" name="Picture 6">
            <a:extLst>
              <a:ext uri="{FF2B5EF4-FFF2-40B4-BE49-F238E27FC236}">
                <a16:creationId xmlns:a16="http://schemas.microsoft.com/office/drawing/2014/main" id="{87B5AA9C-A67F-42B8-8823-33F53774C30C}"/>
              </a:ext>
            </a:extLst>
          </p:cNvPr>
          <p:cNvPicPr>
            <a:picLocks noChangeAspect="1"/>
          </p:cNvPicPr>
          <p:nvPr/>
        </p:nvPicPr>
        <p:blipFill>
          <a:blip r:embed="rId4"/>
          <a:stretch>
            <a:fillRect/>
          </a:stretch>
        </p:blipFill>
        <p:spPr>
          <a:xfrm>
            <a:off x="1808974" y="4053826"/>
            <a:ext cx="2397600" cy="1945125"/>
          </a:xfrm>
          <a:prstGeom prst="rect">
            <a:avLst/>
          </a:prstGeom>
        </p:spPr>
      </p:pic>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430887"/>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b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Terria</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307777"/>
          </a:xfrm>
          <a:prstGeom prst="rect">
            <a:avLst/>
          </a:prstGeom>
          <a:noFill/>
        </p:spPr>
        <p:txBody>
          <a:bodyPr wrap="square" rtlCol="0">
            <a:spAutoFit/>
          </a:bodyPr>
          <a:lstStyle/>
          <a:p>
            <a:r>
              <a:rPr lang="en-US"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430887"/>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p>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7E3414A-2FF1-4B6E-8DE4-EE25EBE0F0D3}"/>
              </a:ext>
            </a:extLst>
          </p:cNvPr>
          <p:cNvSpPr txBox="1"/>
          <p:nvPr/>
        </p:nvSpPr>
        <p:spPr>
          <a:xfrm>
            <a:off x="7666264" y="4380752"/>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1:31,250,000</a:t>
            </a:r>
            <a:endParaRPr lang="en-AU" sz="10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03C9A17-B35D-477E-8147-8C9BE857F400}"/>
              </a:ext>
            </a:extLst>
          </p:cNvPr>
          <p:cNvPicPr>
            <a:picLocks noChangeAspect="1"/>
          </p:cNvPicPr>
          <p:nvPr/>
        </p:nvPicPr>
        <p:blipFill>
          <a:blip r:embed="rId5"/>
          <a:stretch>
            <a:fillRect/>
          </a:stretch>
        </p:blipFill>
        <p:spPr>
          <a:xfrm>
            <a:off x="5009015" y="4066459"/>
            <a:ext cx="2382422" cy="1908000"/>
          </a:xfrm>
          <a:prstGeom prst="rect">
            <a:avLst/>
          </a:prstGeom>
        </p:spPr>
      </p:pic>
      <p:sp>
        <p:nvSpPr>
          <p:cNvPr id="19" name="TextBox 18">
            <a:extLst>
              <a:ext uri="{FF2B5EF4-FFF2-40B4-BE49-F238E27FC236}">
                <a16:creationId xmlns:a16="http://schemas.microsoft.com/office/drawing/2014/main" id="{537F8407-94D8-4B5E-A3EC-7A3F26F225C3}"/>
              </a:ext>
            </a:extLst>
          </p:cNvPr>
          <p:cNvSpPr txBox="1"/>
          <p:nvPr/>
        </p:nvSpPr>
        <p:spPr>
          <a:xfrm>
            <a:off x="8777690" y="1543052"/>
            <a:ext cx="2366560" cy="246221"/>
          </a:xfrm>
          <a:prstGeom prst="rect">
            <a:avLst/>
          </a:prstGeom>
          <a:noFill/>
        </p:spPr>
        <p:txBody>
          <a:bodyPr wrap="square" rtlCol="0">
            <a:spAutoFit/>
          </a:bodyPr>
          <a:lstStyle/>
          <a:p>
            <a:pPr algn="just"/>
            <a:r>
              <a:rPr lang="en-US" sz="1000" b="1" dirty="0">
                <a:latin typeface="Calibri" panose="020F0502020204030204" pitchFamily="34" charset="0"/>
                <a:cs typeface="Calibri" panose="020F0502020204030204" pitchFamily="34" charset="0"/>
              </a:rPr>
              <a:t>Time to paint: </a:t>
            </a:r>
            <a:r>
              <a:rPr lang="en-US" sz="1000" dirty="0">
                <a:latin typeface="Calibri" panose="020F0502020204030204" pitchFamily="34" charset="0"/>
                <a:cs typeface="Calibri" panose="020F0502020204030204" pitchFamily="34" charset="0"/>
              </a:rPr>
              <a:t>Less than 1 sec in all cases.</a:t>
            </a:r>
            <a:endParaRPr lang="en-AU" sz="10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2C523B3-0B6B-4687-8FDE-3456E5242A2E}"/>
              </a:ext>
            </a:extLst>
          </p:cNvPr>
          <p:cNvSpPr txBox="1"/>
          <p:nvPr/>
        </p:nvSpPr>
        <p:spPr>
          <a:xfrm>
            <a:off x="7666265" y="2008417"/>
            <a:ext cx="3978728" cy="1631216"/>
          </a:xfrm>
          <a:prstGeom prst="rect">
            <a:avLst/>
          </a:prstGeom>
          <a:noFill/>
        </p:spPr>
        <p:txBody>
          <a:bodyPr wrap="square" rtlCol="0">
            <a:spAutoFit/>
          </a:bodyPr>
          <a:lstStyle/>
          <a:p>
            <a:pPr algn="just"/>
            <a:r>
              <a:rPr lang="en-AU" sz="1000" b="1" noProof="1">
                <a:latin typeface="Calibri" panose="020F0502020204030204" pitchFamily="34" charset="0"/>
                <a:cs typeface="Calibri" panose="020F0502020204030204" pitchFamily="34" charset="0"/>
              </a:rPr>
              <a:t>Continent-level display of the layers </a:t>
            </a: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Current system does not display anything until the 50 km zoom level.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and Pyramid display continent level in less than 1 sec.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shows 9 bands in NetCDF and PNG, but only 3 in Pyramid.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The bands’ data is nil in PNG in 100 km to 3000 km</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does not display well in ArcGIS.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Pyramid displays in ArcGIS but the resolution is lower.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does not show bands in ArcGIS (see below).</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4B8CDBD-3928-477D-AFCF-E362062A3075}"/>
              </a:ext>
            </a:extLst>
          </p:cNvPr>
          <p:cNvPicPr>
            <a:picLocks noChangeAspect="1"/>
          </p:cNvPicPr>
          <p:nvPr/>
        </p:nvPicPr>
        <p:blipFill>
          <a:blip r:embed="rId6"/>
          <a:stretch>
            <a:fillRect/>
          </a:stretch>
        </p:blipFill>
        <p:spPr>
          <a:xfrm>
            <a:off x="9938078" y="3558768"/>
            <a:ext cx="1467429" cy="2428628"/>
          </a:xfrm>
          <a:prstGeom prst="rect">
            <a:avLst/>
          </a:prstGeom>
        </p:spPr>
      </p:pic>
      <p:pic>
        <p:nvPicPr>
          <p:cNvPr id="24" name="Picture 23">
            <a:extLst>
              <a:ext uri="{FF2B5EF4-FFF2-40B4-BE49-F238E27FC236}">
                <a16:creationId xmlns:a16="http://schemas.microsoft.com/office/drawing/2014/main" id="{7E972627-ADE5-4815-AA0F-D86F3AF3DDF3}"/>
              </a:ext>
            </a:extLst>
          </p:cNvPr>
          <p:cNvPicPr>
            <a:picLocks noChangeAspect="1"/>
          </p:cNvPicPr>
          <p:nvPr/>
        </p:nvPicPr>
        <p:blipFill>
          <a:blip r:embed="rId7"/>
          <a:stretch>
            <a:fillRect/>
          </a:stretch>
        </p:blipFill>
        <p:spPr>
          <a:xfrm>
            <a:off x="9938078" y="3558768"/>
            <a:ext cx="1467429" cy="2401101"/>
          </a:xfrm>
          <a:prstGeom prst="rect">
            <a:avLst/>
          </a:prstGeom>
        </p:spPr>
      </p:pic>
      <p:sp>
        <p:nvSpPr>
          <p:cNvPr id="25" name="TextBox 24">
            <a:extLst>
              <a:ext uri="{FF2B5EF4-FFF2-40B4-BE49-F238E27FC236}">
                <a16:creationId xmlns:a16="http://schemas.microsoft.com/office/drawing/2014/main" id="{480164E1-3187-4A81-985B-CBC87CE673FD}"/>
              </a:ext>
            </a:extLst>
          </p:cNvPr>
          <p:cNvSpPr txBox="1"/>
          <p:nvPr/>
        </p:nvSpPr>
        <p:spPr>
          <a:xfrm>
            <a:off x="10270302" y="368252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50km </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48A66D29-F5B7-4888-AB74-F43AFDD84760}"/>
              </a:ext>
            </a:extLst>
          </p:cNvPr>
          <p:cNvPicPr>
            <a:picLocks noChangeAspect="1"/>
          </p:cNvPicPr>
          <p:nvPr/>
        </p:nvPicPr>
        <p:blipFill>
          <a:blip r:embed="rId8"/>
          <a:stretch>
            <a:fillRect/>
          </a:stretch>
        </p:blipFill>
        <p:spPr>
          <a:xfrm>
            <a:off x="9937223" y="3558768"/>
            <a:ext cx="1467430" cy="2415691"/>
          </a:xfrm>
          <a:prstGeom prst="rect">
            <a:avLst/>
          </a:prstGeom>
        </p:spPr>
      </p:pic>
      <p:sp>
        <p:nvSpPr>
          <p:cNvPr id="27" name="TextBox 26">
            <a:extLst>
              <a:ext uri="{FF2B5EF4-FFF2-40B4-BE49-F238E27FC236}">
                <a16:creationId xmlns:a16="http://schemas.microsoft.com/office/drawing/2014/main" id="{1D7C7AFF-B198-4F7E-9B19-3E430F085E2D}"/>
              </a:ext>
            </a:extLst>
          </p:cNvPr>
          <p:cNvSpPr txBox="1"/>
          <p:nvPr/>
        </p:nvSpPr>
        <p:spPr>
          <a:xfrm>
            <a:off x="9956913" y="370388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CCCFDB29-42FA-4115-9BAC-47C50B33A85A}"/>
              </a:ext>
            </a:extLst>
          </p:cNvPr>
          <p:cNvPicPr>
            <a:picLocks noChangeAspect="1"/>
          </p:cNvPicPr>
          <p:nvPr/>
        </p:nvPicPr>
        <p:blipFill>
          <a:blip r:embed="rId9"/>
          <a:stretch>
            <a:fillRect/>
          </a:stretch>
        </p:blipFill>
        <p:spPr>
          <a:xfrm>
            <a:off x="9941174" y="3558768"/>
            <a:ext cx="2147340" cy="2689632"/>
          </a:xfrm>
          <a:prstGeom prst="rect">
            <a:avLst/>
          </a:prstGeom>
        </p:spPr>
      </p:pic>
      <p:sp>
        <p:nvSpPr>
          <p:cNvPr id="31" name="TextBox 30">
            <a:extLst>
              <a:ext uri="{FF2B5EF4-FFF2-40B4-BE49-F238E27FC236}">
                <a16:creationId xmlns:a16="http://schemas.microsoft.com/office/drawing/2014/main" id="{80B98065-B692-4C28-A4DA-B75379D35040}"/>
              </a:ext>
            </a:extLst>
          </p:cNvPr>
          <p:cNvSpPr txBox="1"/>
          <p:nvPr/>
        </p:nvSpPr>
        <p:spPr>
          <a:xfrm>
            <a:off x="9598278" y="3734825"/>
            <a:ext cx="1510317" cy="261610"/>
          </a:xfrm>
          <a:prstGeom prst="rect">
            <a:avLst/>
          </a:prstGeom>
          <a:noFill/>
        </p:spPr>
        <p:txBody>
          <a:bodyPr wrap="square" rtlCol="0">
            <a:spAutoFit/>
          </a:bodyPr>
          <a:lstStyle/>
          <a:p>
            <a:pPr algn="r"/>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86D41DA4-27E2-4B6D-AACB-927458D4B474}"/>
              </a:ext>
            </a:extLst>
          </p:cNvPr>
          <p:cNvPicPr>
            <a:picLocks noChangeAspect="1"/>
          </p:cNvPicPr>
          <p:nvPr/>
        </p:nvPicPr>
        <p:blipFill>
          <a:blip r:embed="rId10"/>
          <a:stretch>
            <a:fillRect/>
          </a:stretch>
        </p:blipFill>
        <p:spPr>
          <a:xfrm>
            <a:off x="9960427" y="3815588"/>
            <a:ext cx="2103598" cy="2432812"/>
          </a:xfrm>
          <a:prstGeom prst="rect">
            <a:avLst/>
          </a:prstGeom>
        </p:spPr>
      </p:pic>
      <p:sp>
        <p:nvSpPr>
          <p:cNvPr id="32" name="TextBox 31">
            <a:extLst>
              <a:ext uri="{FF2B5EF4-FFF2-40B4-BE49-F238E27FC236}">
                <a16:creationId xmlns:a16="http://schemas.microsoft.com/office/drawing/2014/main" id="{8DDC96CB-55E9-4B72-B075-ECA6CE2A8085}"/>
              </a:ext>
            </a:extLst>
          </p:cNvPr>
          <p:cNvSpPr txBox="1"/>
          <p:nvPr/>
        </p:nvSpPr>
        <p:spPr>
          <a:xfrm>
            <a:off x="10490439" y="3841280"/>
            <a:ext cx="1453627" cy="261610"/>
          </a:xfrm>
          <a:prstGeom prst="rect">
            <a:avLst/>
          </a:prstGeom>
          <a:noFill/>
        </p:spPr>
        <p:txBody>
          <a:bodyPr wrap="square" rtlCol="0">
            <a:spAutoFit/>
          </a:bodyPr>
          <a:lstStyle/>
          <a:p>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a:t>
            </a:r>
          </a:p>
        </p:txBody>
      </p:sp>
      <p:sp>
        <p:nvSpPr>
          <p:cNvPr id="33" name="TextBox 32">
            <a:extLst>
              <a:ext uri="{FF2B5EF4-FFF2-40B4-BE49-F238E27FC236}">
                <a16:creationId xmlns:a16="http://schemas.microsoft.com/office/drawing/2014/main" id="{1CF40204-2380-4CEB-A332-6C10F03B261C}"/>
              </a:ext>
            </a:extLst>
          </p:cNvPr>
          <p:cNvSpPr txBox="1"/>
          <p:nvPr/>
        </p:nvSpPr>
        <p:spPr>
          <a:xfrm>
            <a:off x="6335486" y="921536"/>
            <a:ext cx="2065564" cy="246221"/>
          </a:xfrm>
          <a:prstGeom prst="rect">
            <a:avLst/>
          </a:prstGeom>
          <a:noFill/>
        </p:spPr>
        <p:txBody>
          <a:bodyPr wrap="square" rtlCol="0">
            <a:spAutoFit/>
          </a:bodyPr>
          <a:lstStyle/>
          <a:p>
            <a:pPr algn="just"/>
            <a:r>
              <a:rPr lang="en-US" sz="1000" dirty="0">
                <a:highlight>
                  <a:srgbClr val="FFFF00"/>
                </a:highlight>
                <a:latin typeface="Calibri" panose="020F0502020204030204" pitchFamily="34" charset="0"/>
                <a:cs typeface="Calibri" panose="020F0502020204030204" pitchFamily="34" charset="0"/>
              </a:rPr>
              <a:t>Must view this slide as a slide show</a:t>
            </a:r>
            <a:endParaRPr lang="en-AU" sz="1000"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1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300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E31DE4E-CAD5-470B-BA00-24E8912E7E30}"/>
              </a:ext>
            </a:extLst>
          </p:cNvPr>
          <p:cNvPicPr>
            <a:picLocks noChangeAspect="1"/>
          </p:cNvPicPr>
          <p:nvPr/>
        </p:nvPicPr>
        <p:blipFill>
          <a:blip r:embed="rId2"/>
          <a:stretch>
            <a:fillRect/>
          </a:stretch>
        </p:blipFill>
        <p:spPr>
          <a:xfrm>
            <a:off x="1808974" y="1894290"/>
            <a:ext cx="2397600" cy="1824446"/>
          </a:xfrm>
          <a:prstGeom prst="rect">
            <a:avLst/>
          </a:prstGeom>
        </p:spPr>
      </p:pic>
      <p:pic>
        <p:nvPicPr>
          <p:cNvPr id="18" name="Picture 17">
            <a:extLst>
              <a:ext uri="{FF2B5EF4-FFF2-40B4-BE49-F238E27FC236}">
                <a16:creationId xmlns:a16="http://schemas.microsoft.com/office/drawing/2014/main" id="{3150F900-58BE-49AD-90AE-536CB074B97E}"/>
              </a:ext>
            </a:extLst>
          </p:cNvPr>
          <p:cNvPicPr>
            <a:picLocks noChangeAspect="1"/>
          </p:cNvPicPr>
          <p:nvPr/>
        </p:nvPicPr>
        <p:blipFill>
          <a:blip r:embed="rId3"/>
          <a:stretch>
            <a:fillRect/>
          </a:stretch>
        </p:blipFill>
        <p:spPr>
          <a:xfrm>
            <a:off x="5042245" y="1894290"/>
            <a:ext cx="2297446" cy="1847597"/>
          </a:xfrm>
          <a:prstGeom prst="rect">
            <a:avLst/>
          </a:prstGeom>
        </p:spPr>
      </p:pic>
      <p:pic>
        <p:nvPicPr>
          <p:cNvPr id="19" name="Picture 18">
            <a:extLst>
              <a:ext uri="{FF2B5EF4-FFF2-40B4-BE49-F238E27FC236}">
                <a16:creationId xmlns:a16="http://schemas.microsoft.com/office/drawing/2014/main" id="{19FF7FEF-518E-49D3-99DC-4CA9676F61FD}"/>
              </a:ext>
            </a:extLst>
          </p:cNvPr>
          <p:cNvPicPr>
            <a:picLocks noChangeAspect="1"/>
          </p:cNvPicPr>
          <p:nvPr/>
        </p:nvPicPr>
        <p:blipFill>
          <a:blip r:embed="rId4"/>
          <a:stretch>
            <a:fillRect/>
          </a:stretch>
        </p:blipFill>
        <p:spPr>
          <a:xfrm>
            <a:off x="1808974" y="4061990"/>
            <a:ext cx="2397600" cy="1880803"/>
          </a:xfrm>
          <a:prstGeom prst="rect">
            <a:avLst/>
          </a:prstGeom>
        </p:spPr>
      </p:pic>
      <p:pic>
        <p:nvPicPr>
          <p:cNvPr id="20" name="Picture 19">
            <a:extLst>
              <a:ext uri="{FF2B5EF4-FFF2-40B4-BE49-F238E27FC236}">
                <a16:creationId xmlns:a16="http://schemas.microsoft.com/office/drawing/2014/main" id="{7D7B75DE-523A-4EB2-BBE5-25ABA31A3965}"/>
              </a:ext>
            </a:extLst>
          </p:cNvPr>
          <p:cNvPicPr>
            <a:picLocks noChangeAspect="1"/>
          </p:cNvPicPr>
          <p:nvPr/>
        </p:nvPicPr>
        <p:blipFill>
          <a:blip r:embed="rId5"/>
          <a:stretch>
            <a:fillRect/>
          </a:stretch>
        </p:blipFill>
        <p:spPr>
          <a:xfrm>
            <a:off x="4992673" y="4061990"/>
            <a:ext cx="2368609" cy="1874474"/>
          </a:xfrm>
          <a:prstGeom prst="rect">
            <a:avLst/>
          </a:prstGeom>
        </p:spPr>
      </p:pic>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1:20,000,000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96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1:12,800,000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379E83C-4B66-43C0-ABB0-96C168CD8AD6}"/>
              </a:ext>
            </a:extLst>
          </p:cNvPr>
          <p:cNvPicPr>
            <a:picLocks noChangeAspect="1"/>
          </p:cNvPicPr>
          <p:nvPr/>
        </p:nvPicPr>
        <p:blipFill>
          <a:blip r:embed="rId2"/>
          <a:stretch>
            <a:fillRect/>
          </a:stretch>
        </p:blipFill>
        <p:spPr>
          <a:xfrm>
            <a:off x="4992673" y="1821641"/>
            <a:ext cx="2393673" cy="1908000"/>
          </a:xfrm>
          <a:prstGeom prst="rect">
            <a:avLst/>
          </a:prstGeom>
        </p:spPr>
      </p:pic>
      <p:pic>
        <p:nvPicPr>
          <p:cNvPr id="23" name="Picture 22">
            <a:extLst>
              <a:ext uri="{FF2B5EF4-FFF2-40B4-BE49-F238E27FC236}">
                <a16:creationId xmlns:a16="http://schemas.microsoft.com/office/drawing/2014/main" id="{77532CFB-040E-4A26-9787-9E746C029C71}"/>
              </a:ext>
            </a:extLst>
          </p:cNvPr>
          <p:cNvPicPr>
            <a:picLocks noChangeAspect="1"/>
          </p:cNvPicPr>
          <p:nvPr/>
        </p:nvPicPr>
        <p:blipFill>
          <a:blip r:embed="rId3"/>
          <a:stretch>
            <a:fillRect/>
          </a:stretch>
        </p:blipFill>
        <p:spPr>
          <a:xfrm>
            <a:off x="1808974" y="1830811"/>
            <a:ext cx="2389329" cy="1908000"/>
          </a:xfrm>
          <a:prstGeom prst="rect">
            <a:avLst/>
          </a:prstGeom>
        </p:spPr>
      </p:pic>
      <p:pic>
        <p:nvPicPr>
          <p:cNvPr id="24" name="Picture 23">
            <a:extLst>
              <a:ext uri="{FF2B5EF4-FFF2-40B4-BE49-F238E27FC236}">
                <a16:creationId xmlns:a16="http://schemas.microsoft.com/office/drawing/2014/main" id="{BC4913EA-7485-426B-9375-C22769280B56}"/>
              </a:ext>
            </a:extLst>
          </p:cNvPr>
          <p:cNvPicPr>
            <a:picLocks noChangeAspect="1"/>
          </p:cNvPicPr>
          <p:nvPr/>
        </p:nvPicPr>
        <p:blipFill>
          <a:blip r:embed="rId4"/>
          <a:stretch>
            <a:fillRect/>
          </a:stretch>
        </p:blipFill>
        <p:spPr>
          <a:xfrm>
            <a:off x="1808974" y="4081000"/>
            <a:ext cx="2397142" cy="1908000"/>
          </a:xfrm>
          <a:prstGeom prst="rect">
            <a:avLst/>
          </a:prstGeom>
        </p:spPr>
      </p:pic>
      <p:pic>
        <p:nvPicPr>
          <p:cNvPr id="26" name="Picture 25">
            <a:extLst>
              <a:ext uri="{FF2B5EF4-FFF2-40B4-BE49-F238E27FC236}">
                <a16:creationId xmlns:a16="http://schemas.microsoft.com/office/drawing/2014/main" id="{076813EE-3FE0-46B3-9733-05BA8311EB9C}"/>
              </a:ext>
            </a:extLst>
          </p:cNvPr>
          <p:cNvPicPr>
            <a:picLocks noChangeAspect="1"/>
          </p:cNvPicPr>
          <p:nvPr/>
        </p:nvPicPr>
        <p:blipFill>
          <a:blip r:embed="rId5"/>
          <a:stretch>
            <a:fillRect/>
          </a:stretch>
        </p:blipFill>
        <p:spPr>
          <a:xfrm>
            <a:off x="4994407" y="4061990"/>
            <a:ext cx="2390204" cy="1908000"/>
          </a:xfrm>
          <a:prstGeom prst="rect">
            <a:avLst/>
          </a:prstGeom>
        </p:spPr>
      </p:pic>
      <p:sp>
        <p:nvSpPr>
          <p:cNvPr id="27" name="TextBox 26">
            <a:extLst>
              <a:ext uri="{FF2B5EF4-FFF2-40B4-BE49-F238E27FC236}">
                <a16:creationId xmlns:a16="http://schemas.microsoft.com/office/drawing/2014/main" id="{49092CAD-7745-4972-A385-EA73B1C1B8FC}"/>
              </a:ext>
            </a:extLst>
          </p:cNvPr>
          <p:cNvSpPr txBox="1"/>
          <p:nvPr/>
        </p:nvSpPr>
        <p:spPr>
          <a:xfrm>
            <a:off x="7878536" y="2204357"/>
            <a:ext cx="339969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begins to degrade in Pyramid.</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482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19F7BBC-0FF1-4AB4-BB86-601EB2F82445}"/>
              </a:ext>
            </a:extLst>
          </p:cNvPr>
          <p:cNvPicPr>
            <a:picLocks noChangeAspect="1"/>
          </p:cNvPicPr>
          <p:nvPr/>
        </p:nvPicPr>
        <p:blipFill>
          <a:blip r:embed="rId2"/>
          <a:stretch>
            <a:fillRect/>
          </a:stretch>
        </p:blipFill>
        <p:spPr>
          <a:xfrm>
            <a:off x="1822116" y="1821641"/>
            <a:ext cx="2393673" cy="1908000"/>
          </a:xfrm>
          <a:prstGeom prst="rect">
            <a:avLst/>
          </a:prstGeom>
        </p:spPr>
      </p:pic>
      <p:pic>
        <p:nvPicPr>
          <p:cNvPr id="6" name="Picture 5">
            <a:extLst>
              <a:ext uri="{FF2B5EF4-FFF2-40B4-BE49-F238E27FC236}">
                <a16:creationId xmlns:a16="http://schemas.microsoft.com/office/drawing/2014/main" id="{B3135806-F496-4488-922B-93186CBB42C9}"/>
              </a:ext>
            </a:extLst>
          </p:cNvPr>
          <p:cNvPicPr>
            <a:picLocks noChangeAspect="1"/>
          </p:cNvPicPr>
          <p:nvPr/>
        </p:nvPicPr>
        <p:blipFill>
          <a:blip r:embed="rId3"/>
          <a:stretch>
            <a:fillRect/>
          </a:stretch>
        </p:blipFill>
        <p:spPr>
          <a:xfrm>
            <a:off x="5058263" y="1821641"/>
            <a:ext cx="2262492" cy="1908000"/>
          </a:xfrm>
          <a:prstGeom prst="rect">
            <a:avLst/>
          </a:prstGeom>
        </p:spPr>
      </p:pic>
      <p:pic>
        <p:nvPicPr>
          <p:cNvPr id="7" name="Picture 6">
            <a:extLst>
              <a:ext uri="{FF2B5EF4-FFF2-40B4-BE49-F238E27FC236}">
                <a16:creationId xmlns:a16="http://schemas.microsoft.com/office/drawing/2014/main" id="{FE675A3D-7DC9-4ED5-ACF3-A62F01BE0F8B}"/>
              </a:ext>
            </a:extLst>
          </p:cNvPr>
          <p:cNvPicPr>
            <a:picLocks noChangeAspect="1"/>
          </p:cNvPicPr>
          <p:nvPr/>
        </p:nvPicPr>
        <p:blipFill>
          <a:blip r:embed="rId4"/>
          <a:stretch>
            <a:fillRect/>
          </a:stretch>
        </p:blipFill>
        <p:spPr>
          <a:xfrm>
            <a:off x="1818647" y="4056331"/>
            <a:ext cx="2397142" cy="1908000"/>
          </a:xfrm>
          <a:prstGeom prst="rect">
            <a:avLst/>
          </a:prstGeom>
        </p:spPr>
      </p:pic>
      <p:pic>
        <p:nvPicPr>
          <p:cNvPr id="17" name="Picture 16">
            <a:extLst>
              <a:ext uri="{FF2B5EF4-FFF2-40B4-BE49-F238E27FC236}">
                <a16:creationId xmlns:a16="http://schemas.microsoft.com/office/drawing/2014/main" id="{284EB330-8041-479E-9048-B74C5CCE5496}"/>
              </a:ext>
            </a:extLst>
          </p:cNvPr>
          <p:cNvPicPr>
            <a:picLocks noChangeAspect="1"/>
          </p:cNvPicPr>
          <p:nvPr/>
        </p:nvPicPr>
        <p:blipFill>
          <a:blip r:embed="rId5"/>
          <a:stretch>
            <a:fillRect/>
          </a:stretch>
        </p:blipFill>
        <p:spPr>
          <a:xfrm>
            <a:off x="5005560" y="4063461"/>
            <a:ext cx="2389329" cy="1908000"/>
          </a:xfrm>
          <a:prstGeom prst="rect">
            <a:avLst/>
          </a:prstGeom>
        </p:spPr>
      </p:pic>
    </p:spTree>
    <p:extLst>
      <p:ext uri="{BB962C8B-B14F-4D97-AF65-F5344CB8AC3E}">
        <p14:creationId xmlns:p14="http://schemas.microsoft.com/office/powerpoint/2010/main" val="52206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400110"/>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All &lt; 1 sec except,</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47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E036D86-A9D0-4767-8710-7701FC6C64F8}"/>
              </a:ext>
            </a:extLst>
          </p:cNvPr>
          <p:cNvPicPr>
            <a:picLocks noChangeAspect="1"/>
          </p:cNvPicPr>
          <p:nvPr/>
        </p:nvPicPr>
        <p:blipFill>
          <a:blip r:embed="rId2"/>
          <a:stretch>
            <a:fillRect/>
          </a:stretch>
        </p:blipFill>
        <p:spPr>
          <a:xfrm>
            <a:off x="1815059" y="1846486"/>
            <a:ext cx="2385866" cy="1908000"/>
          </a:xfrm>
          <a:prstGeom prst="rect">
            <a:avLst/>
          </a:prstGeom>
        </p:spPr>
      </p:pic>
      <p:pic>
        <p:nvPicPr>
          <p:cNvPr id="18" name="Picture 17">
            <a:extLst>
              <a:ext uri="{FF2B5EF4-FFF2-40B4-BE49-F238E27FC236}">
                <a16:creationId xmlns:a16="http://schemas.microsoft.com/office/drawing/2014/main" id="{98520932-EB5C-4073-9187-A8BF0D1E9527}"/>
              </a:ext>
            </a:extLst>
          </p:cNvPr>
          <p:cNvPicPr>
            <a:picLocks noChangeAspect="1"/>
          </p:cNvPicPr>
          <p:nvPr/>
        </p:nvPicPr>
        <p:blipFill>
          <a:blip r:embed="rId3"/>
          <a:stretch>
            <a:fillRect/>
          </a:stretch>
        </p:blipFill>
        <p:spPr>
          <a:xfrm>
            <a:off x="5001653" y="1865569"/>
            <a:ext cx="2397142" cy="1908000"/>
          </a:xfrm>
          <a:prstGeom prst="rect">
            <a:avLst/>
          </a:prstGeom>
        </p:spPr>
      </p:pic>
      <p:pic>
        <p:nvPicPr>
          <p:cNvPr id="19" name="Picture 18">
            <a:extLst>
              <a:ext uri="{FF2B5EF4-FFF2-40B4-BE49-F238E27FC236}">
                <a16:creationId xmlns:a16="http://schemas.microsoft.com/office/drawing/2014/main" id="{E85FF9C5-6948-419C-91D4-A5FF6F307A5D}"/>
              </a:ext>
            </a:extLst>
          </p:cNvPr>
          <p:cNvPicPr>
            <a:picLocks noChangeAspect="1"/>
          </p:cNvPicPr>
          <p:nvPr/>
        </p:nvPicPr>
        <p:blipFill>
          <a:blip r:embed="rId4"/>
          <a:stretch>
            <a:fillRect/>
          </a:stretch>
        </p:blipFill>
        <p:spPr>
          <a:xfrm>
            <a:off x="1808134" y="4072719"/>
            <a:ext cx="2392791" cy="1908000"/>
          </a:xfrm>
          <a:prstGeom prst="rect">
            <a:avLst/>
          </a:prstGeom>
        </p:spPr>
      </p:pic>
      <p:pic>
        <p:nvPicPr>
          <p:cNvPr id="20" name="Picture 19">
            <a:extLst>
              <a:ext uri="{FF2B5EF4-FFF2-40B4-BE49-F238E27FC236}">
                <a16:creationId xmlns:a16="http://schemas.microsoft.com/office/drawing/2014/main" id="{B1B455BF-6D14-44AC-9FD8-5AB17E3142EE}"/>
              </a:ext>
            </a:extLst>
          </p:cNvPr>
          <p:cNvPicPr>
            <a:picLocks noChangeAspect="1"/>
          </p:cNvPicPr>
          <p:nvPr/>
        </p:nvPicPr>
        <p:blipFill>
          <a:blip r:embed="rId5"/>
          <a:stretch>
            <a:fillRect/>
          </a:stretch>
        </p:blipFill>
        <p:spPr>
          <a:xfrm>
            <a:off x="5002893" y="4061990"/>
            <a:ext cx="2398033" cy="1908000"/>
          </a:xfrm>
          <a:prstGeom prst="rect">
            <a:avLst/>
          </a:prstGeom>
        </p:spPr>
      </p:pic>
      <p:sp>
        <p:nvSpPr>
          <p:cNvPr id="23" name="TextBox 22">
            <a:extLst>
              <a:ext uri="{FF2B5EF4-FFF2-40B4-BE49-F238E27FC236}">
                <a16:creationId xmlns:a16="http://schemas.microsoft.com/office/drawing/2014/main" id="{2ED4F8A8-EBED-4FBF-9C62-20F1DF82E7E5}"/>
              </a:ext>
            </a:extLst>
          </p:cNvPr>
          <p:cNvSpPr txBox="1"/>
          <p:nvPr/>
        </p:nvSpPr>
        <p:spPr>
          <a:xfrm>
            <a:off x="7878536" y="2204357"/>
            <a:ext cx="3399690"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is very poor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Edison says that it will not happen on production server.</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Would be nice to see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647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1:562,950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18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20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211851F-D646-4E41-A171-E83105B4A2C3}"/>
              </a:ext>
            </a:extLst>
          </p:cNvPr>
          <p:cNvPicPr>
            <a:picLocks noChangeAspect="1"/>
          </p:cNvPicPr>
          <p:nvPr/>
        </p:nvPicPr>
        <p:blipFill>
          <a:blip r:embed="rId2"/>
          <a:stretch>
            <a:fillRect/>
          </a:stretch>
        </p:blipFill>
        <p:spPr>
          <a:xfrm>
            <a:off x="1808134" y="1827321"/>
            <a:ext cx="2389329" cy="1908000"/>
          </a:xfrm>
          <a:prstGeom prst="rect">
            <a:avLst/>
          </a:prstGeom>
        </p:spPr>
      </p:pic>
      <p:pic>
        <p:nvPicPr>
          <p:cNvPr id="6" name="Picture 5">
            <a:extLst>
              <a:ext uri="{FF2B5EF4-FFF2-40B4-BE49-F238E27FC236}">
                <a16:creationId xmlns:a16="http://schemas.microsoft.com/office/drawing/2014/main" id="{769E8325-B1E1-4FB8-8B35-369036CBED16}"/>
              </a:ext>
            </a:extLst>
          </p:cNvPr>
          <p:cNvPicPr>
            <a:picLocks noChangeAspect="1"/>
          </p:cNvPicPr>
          <p:nvPr/>
        </p:nvPicPr>
        <p:blipFill>
          <a:blip r:embed="rId3"/>
          <a:stretch>
            <a:fillRect/>
          </a:stretch>
        </p:blipFill>
        <p:spPr>
          <a:xfrm>
            <a:off x="5007253" y="1827321"/>
            <a:ext cx="2393673" cy="1908000"/>
          </a:xfrm>
          <a:prstGeom prst="rect">
            <a:avLst/>
          </a:prstGeom>
        </p:spPr>
      </p:pic>
      <p:pic>
        <p:nvPicPr>
          <p:cNvPr id="7" name="Picture 6">
            <a:extLst>
              <a:ext uri="{FF2B5EF4-FFF2-40B4-BE49-F238E27FC236}">
                <a16:creationId xmlns:a16="http://schemas.microsoft.com/office/drawing/2014/main" id="{763F9EBF-2934-4A08-91AB-B12BE587C007}"/>
              </a:ext>
            </a:extLst>
          </p:cNvPr>
          <p:cNvPicPr>
            <a:picLocks noChangeAspect="1"/>
          </p:cNvPicPr>
          <p:nvPr/>
        </p:nvPicPr>
        <p:blipFill>
          <a:blip r:embed="rId4"/>
          <a:stretch>
            <a:fillRect/>
          </a:stretch>
        </p:blipFill>
        <p:spPr>
          <a:xfrm>
            <a:off x="1808134" y="4070510"/>
            <a:ext cx="2393673" cy="1908000"/>
          </a:xfrm>
          <a:prstGeom prst="rect">
            <a:avLst/>
          </a:prstGeom>
        </p:spPr>
      </p:pic>
      <p:pic>
        <p:nvPicPr>
          <p:cNvPr id="23" name="Picture 22">
            <a:extLst>
              <a:ext uri="{FF2B5EF4-FFF2-40B4-BE49-F238E27FC236}">
                <a16:creationId xmlns:a16="http://schemas.microsoft.com/office/drawing/2014/main" id="{B9E19A93-4B80-4001-8769-048A5016805C}"/>
              </a:ext>
            </a:extLst>
          </p:cNvPr>
          <p:cNvPicPr>
            <a:picLocks noChangeAspect="1"/>
          </p:cNvPicPr>
          <p:nvPr/>
        </p:nvPicPr>
        <p:blipFill>
          <a:blip r:embed="rId5"/>
          <a:stretch>
            <a:fillRect/>
          </a:stretch>
        </p:blipFill>
        <p:spPr>
          <a:xfrm>
            <a:off x="4993994" y="4111155"/>
            <a:ext cx="2401508" cy="1908000"/>
          </a:xfrm>
          <a:prstGeom prst="rect">
            <a:avLst/>
          </a:prstGeom>
        </p:spPr>
      </p:pic>
      <p:sp>
        <p:nvSpPr>
          <p:cNvPr id="24" name="TextBox 23">
            <a:extLst>
              <a:ext uri="{FF2B5EF4-FFF2-40B4-BE49-F238E27FC236}">
                <a16:creationId xmlns:a16="http://schemas.microsoft.com/office/drawing/2014/main" id="{516C0E79-FD33-47BE-84A0-BDF1C663733D}"/>
              </a:ext>
            </a:extLst>
          </p:cNvPr>
          <p:cNvSpPr txBox="1"/>
          <p:nvPr/>
        </p:nvSpPr>
        <p:spPr>
          <a:xfrm>
            <a:off x="7878536" y="2631429"/>
            <a:ext cx="3837214"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returns to normal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could indicate that the layer is now coming from </a:t>
            </a:r>
            <a:r>
              <a:rPr lang="en-US" sz="1000" dirty="0" err="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Please confirm.</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569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1:230,584</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10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33EACA0-B620-4DC8-9DF3-B064A6BB7919}"/>
              </a:ext>
            </a:extLst>
          </p:cNvPr>
          <p:cNvPicPr>
            <a:picLocks noChangeAspect="1"/>
          </p:cNvPicPr>
          <p:nvPr/>
        </p:nvPicPr>
        <p:blipFill>
          <a:blip r:embed="rId2"/>
          <a:stretch>
            <a:fillRect/>
          </a:stretch>
        </p:blipFill>
        <p:spPr>
          <a:xfrm>
            <a:off x="1808133" y="1827321"/>
            <a:ext cx="2393673" cy="1908000"/>
          </a:xfrm>
          <a:prstGeom prst="rect">
            <a:avLst/>
          </a:prstGeom>
        </p:spPr>
      </p:pic>
      <p:pic>
        <p:nvPicPr>
          <p:cNvPr id="17" name="Picture 16">
            <a:extLst>
              <a:ext uri="{FF2B5EF4-FFF2-40B4-BE49-F238E27FC236}">
                <a16:creationId xmlns:a16="http://schemas.microsoft.com/office/drawing/2014/main" id="{536A5607-38CE-4FAD-8F9A-68F17EECC84B}"/>
              </a:ext>
            </a:extLst>
          </p:cNvPr>
          <p:cNvPicPr>
            <a:picLocks noChangeAspect="1"/>
          </p:cNvPicPr>
          <p:nvPr/>
        </p:nvPicPr>
        <p:blipFill>
          <a:blip r:embed="rId3"/>
          <a:stretch>
            <a:fillRect/>
          </a:stretch>
        </p:blipFill>
        <p:spPr>
          <a:xfrm>
            <a:off x="5000083" y="1851990"/>
            <a:ext cx="2389329" cy="1908000"/>
          </a:xfrm>
          <a:prstGeom prst="rect">
            <a:avLst/>
          </a:prstGeom>
        </p:spPr>
      </p:pic>
      <p:pic>
        <p:nvPicPr>
          <p:cNvPr id="18" name="Picture 17">
            <a:extLst>
              <a:ext uri="{FF2B5EF4-FFF2-40B4-BE49-F238E27FC236}">
                <a16:creationId xmlns:a16="http://schemas.microsoft.com/office/drawing/2014/main" id="{91FC6738-E811-43D7-88DE-5A31E2CD0522}"/>
              </a:ext>
            </a:extLst>
          </p:cNvPr>
          <p:cNvPicPr>
            <a:picLocks noChangeAspect="1"/>
          </p:cNvPicPr>
          <p:nvPr/>
        </p:nvPicPr>
        <p:blipFill>
          <a:blip r:embed="rId4"/>
          <a:stretch>
            <a:fillRect/>
          </a:stretch>
        </p:blipFill>
        <p:spPr>
          <a:xfrm>
            <a:off x="1808133" y="4061990"/>
            <a:ext cx="2393673" cy="1908000"/>
          </a:xfrm>
          <a:prstGeom prst="rect">
            <a:avLst/>
          </a:prstGeom>
        </p:spPr>
      </p:pic>
      <p:pic>
        <p:nvPicPr>
          <p:cNvPr id="19" name="Picture 18">
            <a:extLst>
              <a:ext uri="{FF2B5EF4-FFF2-40B4-BE49-F238E27FC236}">
                <a16:creationId xmlns:a16="http://schemas.microsoft.com/office/drawing/2014/main" id="{FF08F13D-0EDF-4B10-A118-BCC72A00EC23}"/>
              </a:ext>
            </a:extLst>
          </p:cNvPr>
          <p:cNvPicPr>
            <a:picLocks noChangeAspect="1"/>
          </p:cNvPicPr>
          <p:nvPr/>
        </p:nvPicPr>
        <p:blipFill>
          <a:blip r:embed="rId5"/>
          <a:stretch>
            <a:fillRect/>
          </a:stretch>
        </p:blipFill>
        <p:spPr>
          <a:xfrm>
            <a:off x="4985115" y="4073785"/>
            <a:ext cx="2397142" cy="1908000"/>
          </a:xfrm>
          <a:prstGeom prst="rect">
            <a:avLst/>
          </a:prstGeom>
        </p:spPr>
      </p:pic>
    </p:spTree>
    <p:extLst>
      <p:ext uri="{BB962C8B-B14F-4D97-AF65-F5344CB8AC3E}">
        <p14:creationId xmlns:p14="http://schemas.microsoft.com/office/powerpoint/2010/main" val="3297632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1:154,089</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D6EE89A-1576-4DF2-9FE7-CF92CD2FAC85}"/>
              </a:ext>
            </a:extLst>
          </p:cNvPr>
          <p:cNvPicPr>
            <a:picLocks noChangeAspect="1"/>
          </p:cNvPicPr>
          <p:nvPr/>
        </p:nvPicPr>
        <p:blipFill>
          <a:blip r:embed="rId2"/>
          <a:stretch>
            <a:fillRect/>
          </a:stretch>
        </p:blipFill>
        <p:spPr>
          <a:xfrm>
            <a:off x="1808133" y="1851990"/>
            <a:ext cx="2397142" cy="1908000"/>
          </a:xfrm>
          <a:prstGeom prst="rect">
            <a:avLst/>
          </a:prstGeom>
        </p:spPr>
      </p:pic>
      <p:pic>
        <p:nvPicPr>
          <p:cNvPr id="6" name="Picture 5">
            <a:extLst>
              <a:ext uri="{FF2B5EF4-FFF2-40B4-BE49-F238E27FC236}">
                <a16:creationId xmlns:a16="http://schemas.microsoft.com/office/drawing/2014/main" id="{5F3A7FC4-B84B-47EC-896A-76C8A2AA7B94}"/>
              </a:ext>
            </a:extLst>
          </p:cNvPr>
          <p:cNvPicPr>
            <a:picLocks noChangeAspect="1"/>
          </p:cNvPicPr>
          <p:nvPr/>
        </p:nvPicPr>
        <p:blipFill>
          <a:blip r:embed="rId3"/>
          <a:stretch>
            <a:fillRect/>
          </a:stretch>
        </p:blipFill>
        <p:spPr>
          <a:xfrm>
            <a:off x="4985115" y="1851990"/>
            <a:ext cx="2397142" cy="1908000"/>
          </a:xfrm>
          <a:prstGeom prst="rect">
            <a:avLst/>
          </a:prstGeom>
        </p:spPr>
      </p:pic>
      <p:pic>
        <p:nvPicPr>
          <p:cNvPr id="7" name="Picture 6">
            <a:extLst>
              <a:ext uri="{FF2B5EF4-FFF2-40B4-BE49-F238E27FC236}">
                <a16:creationId xmlns:a16="http://schemas.microsoft.com/office/drawing/2014/main" id="{C15493E6-33D6-4DC1-A26E-05D89672A6EB}"/>
              </a:ext>
            </a:extLst>
          </p:cNvPr>
          <p:cNvPicPr>
            <a:picLocks noChangeAspect="1"/>
          </p:cNvPicPr>
          <p:nvPr/>
        </p:nvPicPr>
        <p:blipFill>
          <a:blip r:embed="rId4"/>
          <a:stretch>
            <a:fillRect/>
          </a:stretch>
        </p:blipFill>
        <p:spPr>
          <a:xfrm>
            <a:off x="1804138" y="4061990"/>
            <a:ext cx="2392791" cy="1908000"/>
          </a:xfrm>
          <a:prstGeom prst="rect">
            <a:avLst/>
          </a:prstGeom>
        </p:spPr>
      </p:pic>
      <p:pic>
        <p:nvPicPr>
          <p:cNvPr id="20" name="Picture 19">
            <a:extLst>
              <a:ext uri="{FF2B5EF4-FFF2-40B4-BE49-F238E27FC236}">
                <a16:creationId xmlns:a16="http://schemas.microsoft.com/office/drawing/2014/main" id="{B22E74E0-A4A8-446B-AE82-D679B72B7844}"/>
              </a:ext>
            </a:extLst>
          </p:cNvPr>
          <p:cNvPicPr>
            <a:picLocks noChangeAspect="1"/>
          </p:cNvPicPr>
          <p:nvPr/>
        </p:nvPicPr>
        <p:blipFill>
          <a:blip r:embed="rId5"/>
          <a:stretch>
            <a:fillRect/>
          </a:stretch>
        </p:blipFill>
        <p:spPr>
          <a:xfrm>
            <a:off x="5001828" y="4061990"/>
            <a:ext cx="2393673" cy="1908000"/>
          </a:xfrm>
          <a:prstGeom prst="rect">
            <a:avLst/>
          </a:prstGeom>
        </p:spPr>
      </p:pic>
    </p:spTree>
    <p:extLst>
      <p:ext uri="{BB962C8B-B14F-4D97-AF65-F5344CB8AC3E}">
        <p14:creationId xmlns:p14="http://schemas.microsoft.com/office/powerpoint/2010/main" val="42180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Pros and Cons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There are Pros and Cons for the three methods</a:t>
            </a:r>
            <a:endParaRPr lang="en-US" sz="1600" dirty="0">
              <a:highlight>
                <a:srgbClr val="FFFF00"/>
              </a:highlight>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CA440D17-5AE6-4E13-99D1-D52E0317559E}"/>
              </a:ext>
            </a:extLst>
          </p:cNvPr>
          <p:cNvGraphicFramePr>
            <a:graphicFrameLocks noGrp="1"/>
          </p:cNvGraphicFramePr>
          <p:nvPr>
            <p:extLst>
              <p:ext uri="{D42A27DB-BD31-4B8C-83A1-F6EECF244321}">
                <p14:modId xmlns:p14="http://schemas.microsoft.com/office/powerpoint/2010/main" val="2320431744"/>
              </p:ext>
            </p:extLst>
          </p:nvPr>
        </p:nvGraphicFramePr>
        <p:xfrm>
          <a:off x="913775" y="1260090"/>
          <a:ext cx="8058775" cy="4851400"/>
        </p:xfrm>
        <a:graphic>
          <a:graphicData uri="http://schemas.openxmlformats.org/drawingml/2006/table">
            <a:tbl>
              <a:tblPr firstRow="1" bandRow="1">
                <a:tableStyleId>{5C22544A-7EE6-4342-B048-85BDC9FD1C3A}</a:tableStyleId>
              </a:tblPr>
              <a:tblGrid>
                <a:gridCol w="1814124">
                  <a:extLst>
                    <a:ext uri="{9D8B030D-6E8A-4147-A177-3AD203B41FA5}">
                      <a16:colId xmlns:a16="http://schemas.microsoft.com/office/drawing/2014/main" val="3558856337"/>
                    </a:ext>
                  </a:extLst>
                </a:gridCol>
                <a:gridCol w="2611544">
                  <a:extLst>
                    <a:ext uri="{9D8B030D-6E8A-4147-A177-3AD203B41FA5}">
                      <a16:colId xmlns:a16="http://schemas.microsoft.com/office/drawing/2014/main" val="2453520685"/>
                    </a:ext>
                  </a:extLst>
                </a:gridCol>
                <a:gridCol w="3633107">
                  <a:extLst>
                    <a:ext uri="{9D8B030D-6E8A-4147-A177-3AD203B41FA5}">
                      <a16:colId xmlns:a16="http://schemas.microsoft.com/office/drawing/2014/main" val="3328871882"/>
                    </a:ext>
                  </a:extLst>
                </a:gridCol>
              </a:tblGrid>
              <a:tr h="370840">
                <a:tc>
                  <a:txBody>
                    <a:bodyPr/>
                    <a:lstStyle/>
                    <a:p>
                      <a:r>
                        <a:rPr lang="en-US" sz="1400" dirty="0">
                          <a:latin typeface="Calibri" panose="020F0502020204030204" pitchFamily="34" charset="0"/>
                          <a:cs typeface="Calibri" panose="020F0502020204030204" pitchFamily="34" charset="0"/>
                        </a:rPr>
                        <a:t>METHOD</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PROS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CONS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8718404"/>
                  </a:ext>
                </a:extLst>
              </a:tr>
              <a:tr h="370840">
                <a:tc>
                  <a:txBody>
                    <a:bodyPr/>
                    <a:lstStyle/>
                    <a:p>
                      <a:r>
                        <a:rPr lang="en-US" sz="1400" noProof="1">
                          <a:latin typeface="Calibri" panose="020F0502020204030204" pitchFamily="34" charset="0"/>
                          <a:cs typeface="Calibri" panose="020F0502020204030204" pitchFamily="34" charset="0"/>
                        </a:rPr>
                        <a:t>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continent view</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Slow display</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07086263"/>
                  </a:ext>
                </a:extLst>
              </a:tr>
              <a:tr h="370840">
                <a:tc>
                  <a:txBody>
                    <a:bodyPr/>
                    <a:lstStyle/>
                    <a:p>
                      <a:r>
                        <a:rPr lang="en-US" sz="1400" dirty="0">
                          <a:latin typeface="Calibri" panose="020F0502020204030204" pitchFamily="34" charset="0"/>
                          <a:cs typeface="Calibri" panose="020F0502020204030204" pitchFamily="34" charset="0"/>
                        </a:rPr>
                        <a:t>PNG – Full caching</a:t>
                      </a:r>
                      <a:endParaRPr lang="en-AU" sz="14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High storage space</a:t>
                      </a:r>
                    </a:p>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High caching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not seen at above 50km</a:t>
                      </a:r>
                    </a:p>
                    <a:p>
                      <a:pPr marL="742950" lvl="1"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It is probably fixable</a:t>
                      </a:r>
                    </a:p>
                  </a:txBody>
                  <a:tcPr/>
                </a:tc>
                <a:extLst>
                  <a:ext uri="{0D108BD9-81ED-4DB2-BD59-A6C34878D82A}">
                    <a16:rowId xmlns:a16="http://schemas.microsoft.com/office/drawing/2014/main" val="1633018648"/>
                  </a:ext>
                </a:extLst>
              </a:tr>
              <a:tr h="370840">
                <a:tc>
                  <a:txBody>
                    <a:bodyPr/>
                    <a:lstStyle/>
                    <a:p>
                      <a:r>
                        <a:rPr lang="en-US" sz="1400" dirty="0">
                          <a:latin typeface="Calibri" panose="020F0502020204030204" pitchFamily="34" charset="0"/>
                          <a:cs typeface="Calibri" panose="020F0502020204030204" pitchFamily="34" charset="0"/>
                        </a:rPr>
                        <a:t>PNG – Build on the fly</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Increased display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may be lost</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45268922"/>
                  </a:ext>
                </a:extLst>
              </a:tr>
              <a:tr h="370840">
                <a:tc>
                  <a:txBody>
                    <a:bodyPr/>
                    <a:lstStyle/>
                    <a:p>
                      <a:r>
                        <a:rPr lang="en-US" sz="1400" dirty="0">
                          <a:latin typeface="Calibri" panose="020F0502020204030204" pitchFamily="34" charset="0"/>
                          <a:cs typeface="Calibri" panose="020F0502020204030204" pitchFamily="34" charset="0"/>
                        </a:rPr>
                        <a:t>Pyramid</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Additional dataset in MAS </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at high zoom levels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May not be an issue on production</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6210932"/>
                  </a:ext>
                </a:extLst>
              </a:tr>
              <a:tr h="370840">
                <a:tc>
                  <a:txBody>
                    <a:bodyPr/>
                    <a:lstStyle/>
                    <a:p>
                      <a:r>
                        <a:rPr lang="en-US" sz="1400" noProof="1">
                          <a:latin typeface="Calibri" panose="020F0502020204030204" pitchFamily="34" charset="0"/>
                          <a:cs typeface="Calibri" panose="020F0502020204030204" pitchFamily="34" charset="0"/>
                        </a:rPr>
                        <a:t>ArcGIS via 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display above zoom level</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Very long time to come up</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9700208"/>
                  </a:ext>
                </a:extLst>
              </a:tr>
              <a:tr h="370840">
                <a:tc>
                  <a:txBody>
                    <a:bodyPr/>
                    <a:lstStyle/>
                    <a:p>
                      <a:r>
                        <a:rPr lang="en-US" sz="1400" dirty="0">
                          <a:latin typeface="Calibri" panose="020F0502020204030204" pitchFamily="34" charset="0"/>
                          <a:cs typeface="Calibri" panose="020F0502020204030204" pitchFamily="34" charset="0"/>
                        </a:rPr>
                        <a:t>ArcGIS via PNG</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Not working at present</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 (ArcGIS issue)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highlight>
                            <a:srgbClr val="FF0000"/>
                          </a:highlight>
                          <a:latin typeface="Calibri" panose="020F0502020204030204" pitchFamily="34" charset="0"/>
                          <a:cs typeface="Calibri" panose="020F0502020204030204" pitchFamily="34" charset="0"/>
                        </a:rPr>
                        <a:t>No Feature Info</a:t>
                      </a:r>
                      <a:r>
                        <a:rPr lang="en-US" sz="1400" dirty="0">
                          <a:latin typeface="Calibri" panose="020F0502020204030204" pitchFamily="34" charset="0"/>
                          <a:cs typeface="Calibri" panose="020F0502020204030204" pitchFamily="34" charset="0"/>
                        </a:rPr>
                        <a:t> (ArcGIS issue)</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36673254"/>
                  </a:ext>
                </a:extLst>
              </a:tr>
              <a:tr h="370840">
                <a:tc>
                  <a:txBody>
                    <a:bodyPr/>
                    <a:lstStyle/>
                    <a:p>
                      <a:r>
                        <a:rPr lang="en-US" sz="1400" dirty="0">
                          <a:latin typeface="Calibri" panose="020F0502020204030204" pitchFamily="34" charset="0"/>
                          <a:cs typeface="Calibri" panose="020F0502020204030204" pitchFamily="34" charset="0"/>
                        </a:rPr>
                        <a:t>ArcGIS via Pyramid</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 (ArcGIS issue)</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Feature Info </a:t>
                      </a:r>
                      <a:r>
                        <a:rPr lang="en-US" sz="1400" dirty="0">
                          <a:latin typeface="Calibri" panose="020F0502020204030204" pitchFamily="34" charset="0"/>
                          <a:cs typeface="Calibri" panose="020F0502020204030204" pitchFamily="34" charset="0"/>
                        </a:rPr>
                        <a:t> (ArcGIS issue)</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4132071"/>
                  </a:ext>
                </a:extLst>
              </a:tr>
            </a:tbl>
          </a:graphicData>
        </a:graphic>
      </p:graphicFrame>
      <p:sp>
        <p:nvSpPr>
          <p:cNvPr id="17" name="Rectangle 16">
            <a:extLst>
              <a:ext uri="{FF2B5EF4-FFF2-40B4-BE49-F238E27FC236}">
                <a16:creationId xmlns:a16="http://schemas.microsoft.com/office/drawing/2014/main" id="{3784FA7D-4BF8-475D-AF24-A6ABC4C3AC49}"/>
              </a:ext>
            </a:extLst>
          </p:cNvPr>
          <p:cNvSpPr/>
          <p:nvPr/>
        </p:nvSpPr>
        <p:spPr>
          <a:xfrm>
            <a:off x="9201150" y="1469571"/>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00"/>
                </a:highlight>
                <a:latin typeface="Calibri" panose="020F0502020204030204" pitchFamily="34" charset="0"/>
                <a:cs typeface="Calibri" panose="020F0502020204030204" pitchFamily="34" charset="0"/>
              </a:rPr>
              <a:t>Strong Pro</a:t>
            </a:r>
            <a:endParaRPr lang="en-AU" sz="1600" dirty="0">
              <a:solidFill>
                <a:schemeClr val="tx1"/>
              </a:solidFill>
              <a:highlight>
                <a:srgbClr val="00FF00"/>
              </a:highligh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57B6CDA1-B795-4E56-A1E6-9EC5F5FDEB51}"/>
              </a:ext>
            </a:extLst>
          </p:cNvPr>
          <p:cNvSpPr/>
          <p:nvPr/>
        </p:nvSpPr>
        <p:spPr>
          <a:xfrm>
            <a:off x="9201150" y="1853293"/>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FF0000"/>
                </a:highlight>
                <a:latin typeface="Calibri" panose="020F0502020204030204" pitchFamily="34" charset="0"/>
                <a:cs typeface="Calibri" panose="020F0502020204030204" pitchFamily="34" charset="0"/>
              </a:rPr>
              <a:t>Strong Con</a:t>
            </a:r>
            <a:endParaRPr lang="en-AU" sz="1600" dirty="0">
              <a:solidFill>
                <a:schemeClr val="tx1"/>
              </a:solidFill>
              <a:highlight>
                <a:srgbClr val="FF0000"/>
              </a:highlight>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02A427E-346D-4A35-B92E-E0A6DA85E93D}"/>
              </a:ext>
            </a:extLst>
          </p:cNvPr>
          <p:cNvSpPr/>
          <p:nvPr/>
        </p:nvSpPr>
        <p:spPr>
          <a:xfrm>
            <a:off x="9201150" y="2237015"/>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FF"/>
                </a:highlight>
                <a:latin typeface="Calibri" panose="020F0502020204030204" pitchFamily="34" charset="0"/>
                <a:cs typeface="Calibri" panose="020F0502020204030204" pitchFamily="34" charset="0"/>
              </a:rPr>
              <a:t>Potential Con</a:t>
            </a:r>
            <a:endParaRPr lang="en-AU" sz="1600" dirty="0">
              <a:solidFill>
                <a:schemeClr val="tx1"/>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22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700068"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Differences between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and ArcGIS</a:t>
            </a:r>
          </a:p>
        </p:txBody>
      </p:sp>
      <p:sp>
        <p:nvSpPr>
          <p:cNvPr id="2" name="TextBox 1">
            <a:extLst>
              <a:ext uri="{FF2B5EF4-FFF2-40B4-BE49-F238E27FC236}">
                <a16:creationId xmlns:a16="http://schemas.microsoft.com/office/drawing/2014/main" id="{C8CEB6C2-61FB-4C79-8A68-8809BAF915A1}"/>
              </a:ext>
            </a:extLst>
          </p:cNvPr>
          <p:cNvSpPr txBox="1"/>
          <p:nvPr/>
        </p:nvSpPr>
        <p:spPr>
          <a:xfrm>
            <a:off x="906236" y="1005855"/>
            <a:ext cx="7071694" cy="5078313"/>
          </a:xfrm>
          <a:prstGeom prst="rect">
            <a:avLst/>
          </a:prstGeom>
          <a:noFill/>
        </p:spPr>
        <p:txBody>
          <a:bodyPr wrap="square" rtlCol="0">
            <a:spAutoFit/>
          </a:bodyPr>
          <a:lstStyle/>
          <a:p>
            <a:pPr algn="just"/>
            <a:r>
              <a:rPr lang="en-AU" sz="1200" b="1" noProof="1">
                <a:latin typeface="Calibri" panose="020F0502020204030204" pitchFamily="34" charset="0"/>
                <a:cs typeface="Calibri" panose="020F0502020204030204" pitchFamily="34" charset="0"/>
              </a:rPr>
              <a:t>ArcGIS and Terria have differences in the way WMS queries are sent and the returned data is displayed.</a:t>
            </a:r>
          </a:p>
          <a:p>
            <a:pPr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Terria sends several WMS requests, </a:t>
            </a:r>
            <a:r>
              <a:rPr lang="en-AU" sz="1200" b="1" noProof="1">
                <a:solidFill>
                  <a:srgbClr val="00B0F0"/>
                </a:solidFill>
                <a:latin typeface="Calibri" panose="020F0502020204030204" pitchFamily="34" charset="0"/>
                <a:cs typeface="Calibri" panose="020F0502020204030204" pitchFamily="34" charset="0"/>
              </a:rPr>
              <a:t>one for each tile</a:t>
            </a:r>
            <a:r>
              <a:rPr lang="en-AU" sz="1200" noProof="1">
                <a:latin typeface="Calibri" panose="020F0502020204030204" pitchFamily="34" charset="0"/>
                <a:cs typeface="Calibri" panose="020F0502020204030204" pitchFamily="34" charset="0"/>
              </a:rPr>
              <a:t>, for two time slices.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All these calls request a </a:t>
            </a:r>
            <a:r>
              <a:rPr lang="en-AU" sz="1200" b="1" noProof="1">
                <a:solidFill>
                  <a:srgbClr val="00B0F0"/>
                </a:solidFill>
                <a:latin typeface="Calibri" panose="020F0502020204030204" pitchFamily="34" charset="0"/>
                <a:cs typeface="Calibri" panose="020F0502020204030204" pitchFamily="34" charset="0"/>
              </a:rPr>
              <a:t>256 x 256</a:t>
            </a:r>
            <a:r>
              <a:rPr lang="en-AU" sz="1200" noProof="1">
                <a:latin typeface="Calibri" panose="020F0502020204030204" pitchFamily="34" charset="0"/>
                <a:cs typeface="Calibri" panose="020F0502020204030204" pitchFamily="34" charset="0"/>
              </a:rPr>
              <a:t> PNG image.</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GSKY constructs a PNG image from the NetCDFs and send it for each tile.</a:t>
            </a:r>
          </a:p>
          <a:p>
            <a:pPr marL="171450" indent="-171450" algn="just">
              <a:buFont typeface="Arial" panose="020B0604020202020204" pitchFamily="34" charset="0"/>
              <a:buChar char="•"/>
            </a:pPr>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sends just one WMS request for </a:t>
            </a:r>
            <a:r>
              <a:rPr lang="en-AU" sz="1200" b="1" noProof="1">
                <a:solidFill>
                  <a:srgbClr val="00B0F0"/>
                </a:solidFill>
                <a:latin typeface="Calibri" panose="020F0502020204030204" pitchFamily="34" charset="0"/>
                <a:cs typeface="Calibri" panose="020F0502020204030204" pitchFamily="34" charset="0"/>
              </a:rPr>
              <a:t>the entire canvas</a:t>
            </a:r>
            <a:r>
              <a:rPr lang="en-AU" sz="12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This is at variable width and height, with neither exceeding </a:t>
            </a:r>
            <a:r>
              <a:rPr lang="en-AU" sz="1200" b="1" noProof="1">
                <a:solidFill>
                  <a:srgbClr val="00B0F0"/>
                </a:solidFill>
                <a:latin typeface="Calibri" panose="020F0502020204030204" pitchFamily="34" charset="0"/>
                <a:cs typeface="Calibri" panose="020F0502020204030204" pitchFamily="34" charset="0"/>
              </a:rPr>
              <a:t>512</a:t>
            </a:r>
            <a:r>
              <a:rPr lang="en-AU" sz="1200" noProof="1">
                <a:latin typeface="Calibri" panose="020F0502020204030204" pitchFamily="34" charset="0"/>
                <a:cs typeface="Calibri" panose="020F0502020204030204" pitchFamily="34" charset="0"/>
              </a:rPr>
              <a:t> pixels. </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 received image is displayed over the canvas whose surface area exceeds 256x256.</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To fill the area at 300km zoom level, Terria uses up to 10x5 tiles of 256x256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i.e. </a:t>
            </a:r>
            <a:r>
              <a:rPr lang="en-AU" sz="1200" b="1" noProof="1">
                <a:solidFill>
                  <a:srgbClr val="00B0F0"/>
                </a:solidFill>
                <a:latin typeface="Calibri" panose="020F0502020204030204" pitchFamily="34" charset="0"/>
                <a:cs typeface="Calibri" panose="020F0502020204030204" pitchFamily="34" charset="0"/>
              </a:rPr>
              <a:t>2560 x 1280</a:t>
            </a:r>
            <a:r>
              <a:rPr lang="en-AU" sz="1200" noProof="1">
                <a:latin typeface="Calibri" panose="020F0502020204030204" pitchFamily="34" charset="0"/>
                <a:cs typeface="Calibri" panose="020F0502020204030204" pitchFamily="34" charset="0"/>
              </a:rPr>
              <a:t>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Layers’ area: 4x4 tiles or 1024x1024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fills the same area with a single tile of maximum </a:t>
            </a:r>
            <a:r>
              <a:rPr lang="en-AU" sz="1200" b="1" noProof="1">
                <a:solidFill>
                  <a:srgbClr val="00B0F0"/>
                </a:solidFill>
                <a:latin typeface="Calibri" panose="020F0502020204030204" pitchFamily="34" charset="0"/>
                <a:cs typeface="Calibri" panose="020F0502020204030204" pitchFamily="34" charset="0"/>
              </a:rPr>
              <a:t>512 x 512</a:t>
            </a:r>
            <a:r>
              <a:rPr lang="en-AU" sz="1200" noProof="1">
                <a:latin typeface="Calibri" panose="020F0502020204030204" pitchFamily="34" charset="0"/>
                <a:cs typeface="Calibri" panose="020F0502020204030204" pitchFamily="34" charset="0"/>
              </a:rPr>
              <a:t>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Probably the resolution goes down in ArcGIS because of this.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Solution (maybe): Construct tiles at higher pixel density and let ArcGIS compress it.</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It will not work if ArcGIS crops it, instead of compressing, to fit inside the canvas.</a:t>
            </a:r>
          </a:p>
          <a:p>
            <a:pPr lvl="3"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Both Pyramid and PNG have similar resolution at lower zoom levels.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They diverge as the zoom level increases up to the 50 km level where it is very pixelated.</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Edison says that it will only happen in the Dev environment and will not be an issue on production.</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 do not understand the logic fully. </a:t>
            </a:r>
          </a:p>
          <a:p>
            <a:pPr lvl="2"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Pyramid is working only up to the 50 km zoom level.</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Beyond it the data is fetched from NetCDFs as of now.</a:t>
            </a:r>
          </a:p>
          <a:p>
            <a:pPr lvl="1"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PNG is working up to the 10km zoom level and then the data is fetched from NetCDFs.</a:t>
            </a:r>
          </a:p>
        </p:txBody>
      </p:sp>
    </p:spTree>
    <p:extLst>
      <p:ext uri="{BB962C8B-B14F-4D97-AF65-F5344CB8AC3E}">
        <p14:creationId xmlns:p14="http://schemas.microsoft.com/office/powerpoint/2010/main" val="32304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animEffect transition="in" filter="fade">
                                      <p:cBhvr>
                                        <p:cTn id="30" dur="500"/>
                                        <p:tgtEl>
                                          <p:spTgt spid="2">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animEffect transition="in" filter="fade">
                                      <p:cBhvr>
                                        <p:cTn id="39" dur="500"/>
                                        <p:tgtEl>
                                          <p:spTgt spid="2">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14" end="14"/>
                                            </p:txEl>
                                          </p:spTgt>
                                        </p:tgtEl>
                                        <p:attrNameLst>
                                          <p:attrName>style.visibility</p:attrName>
                                        </p:attrNameLst>
                                      </p:cBhvr>
                                      <p:to>
                                        <p:strVal val="visible"/>
                                      </p:to>
                                    </p:set>
                                    <p:animEffect transition="in" filter="fade">
                                      <p:cBhvr>
                                        <p:cTn id="42" dur="500"/>
                                        <p:tgtEl>
                                          <p:spTgt spid="2">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Effect transition="in" filter="fade">
                                      <p:cBhvr>
                                        <p:cTn id="45" dur="500"/>
                                        <p:tgtEl>
                                          <p:spTgt spid="2">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7" end="17"/>
                                            </p:txEl>
                                          </p:spTgt>
                                        </p:tgtEl>
                                        <p:attrNameLst>
                                          <p:attrName>style.visibility</p:attrName>
                                        </p:attrNameLst>
                                      </p:cBhvr>
                                      <p:to>
                                        <p:strVal val="visible"/>
                                      </p:to>
                                    </p:set>
                                    <p:animEffect transition="in" filter="fade">
                                      <p:cBhvr>
                                        <p:cTn id="50" dur="500"/>
                                        <p:tgtEl>
                                          <p:spTgt spid="2">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animEffect transition="in" filter="fade">
                                      <p:cBhvr>
                                        <p:cTn id="53" dur="500"/>
                                        <p:tgtEl>
                                          <p:spTgt spid="2">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xEl>
                                              <p:pRg st="19" end="19"/>
                                            </p:txEl>
                                          </p:spTgt>
                                        </p:tgtEl>
                                        <p:attrNameLst>
                                          <p:attrName>style.visibility</p:attrName>
                                        </p:attrNameLst>
                                      </p:cBhvr>
                                      <p:to>
                                        <p:strVal val="visible"/>
                                      </p:to>
                                    </p:set>
                                    <p:animEffect transition="in" filter="fade">
                                      <p:cBhvr>
                                        <p:cTn id="56" dur="500"/>
                                        <p:tgtEl>
                                          <p:spTgt spid="2">
                                            <p:txEl>
                                              <p:pRg st="19" end="19"/>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animEffect transition="in" filter="fade">
                                      <p:cBhvr>
                                        <p:cTn id="59" dur="500"/>
                                        <p:tgtEl>
                                          <p:spTgt spid="2">
                                            <p:txEl>
                                              <p:pRg st="20" end="2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22" end="22"/>
                                            </p:txEl>
                                          </p:spTgt>
                                        </p:tgtEl>
                                        <p:attrNameLst>
                                          <p:attrName>style.visibility</p:attrName>
                                        </p:attrNameLst>
                                      </p:cBhvr>
                                      <p:to>
                                        <p:strVal val="visible"/>
                                      </p:to>
                                    </p:set>
                                    <p:animEffect transition="in" filter="fade">
                                      <p:cBhvr>
                                        <p:cTn id="64" dur="500"/>
                                        <p:tgtEl>
                                          <p:spTgt spid="2">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
                                            <p:txEl>
                                              <p:pRg st="23" end="23"/>
                                            </p:txEl>
                                          </p:spTgt>
                                        </p:tgtEl>
                                        <p:attrNameLst>
                                          <p:attrName>style.visibility</p:attrName>
                                        </p:attrNameLst>
                                      </p:cBhvr>
                                      <p:to>
                                        <p:strVal val="visible"/>
                                      </p:to>
                                    </p:set>
                                    <p:animEffect transition="in" filter="fade">
                                      <p:cBhvr>
                                        <p:cTn id="67" dur="500"/>
                                        <p:tgtEl>
                                          <p:spTgt spid="2">
                                            <p:txEl>
                                              <p:pRg st="23" end="2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25" end="25"/>
                                            </p:txEl>
                                          </p:spTgt>
                                        </p:tgtEl>
                                        <p:attrNameLst>
                                          <p:attrName>style.visibility</p:attrName>
                                        </p:attrNameLst>
                                      </p:cBhvr>
                                      <p:to>
                                        <p:strVal val="visible"/>
                                      </p:to>
                                    </p:set>
                                    <p:animEffect transition="in" filter="fade">
                                      <p:cBhvr>
                                        <p:cTn id="72"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331C72-4C0A-4C7D-ACD6-72548F1AF7B5}"/>
              </a:ext>
            </a:extLst>
          </p:cNvPr>
          <p:cNvPicPr>
            <a:picLocks noChangeAspect="1"/>
          </p:cNvPicPr>
          <p:nvPr/>
        </p:nvPicPr>
        <p:blipFill>
          <a:blip r:embed="rId2"/>
          <a:stretch>
            <a:fillRect/>
          </a:stretch>
        </p:blipFill>
        <p:spPr>
          <a:xfrm>
            <a:off x="1314967" y="2842971"/>
            <a:ext cx="3628254" cy="2972472"/>
          </a:xfrm>
          <a:prstGeom prst="rect">
            <a:avLst/>
          </a:prstGeom>
        </p:spPr>
      </p:pic>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476171"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cached PNGs with ArcGIS - Process</a:t>
            </a:r>
          </a:p>
        </p:txBody>
      </p:sp>
      <p:sp>
        <p:nvSpPr>
          <p:cNvPr id="2" name="TextBox 1">
            <a:extLst>
              <a:ext uri="{FF2B5EF4-FFF2-40B4-BE49-F238E27FC236}">
                <a16:creationId xmlns:a16="http://schemas.microsoft.com/office/drawing/2014/main" id="{DB03119A-6551-4593-AF5D-D3DD0EE4BFEC}"/>
              </a:ext>
            </a:extLst>
          </p:cNvPr>
          <p:cNvSpPr txBox="1"/>
          <p:nvPr/>
        </p:nvSpPr>
        <p:spPr>
          <a:xfrm>
            <a:off x="1314966" y="1148775"/>
            <a:ext cx="5934697" cy="1631216"/>
          </a:xfrm>
          <a:prstGeom prst="rect">
            <a:avLst/>
          </a:prstGeom>
          <a:noFill/>
          <a:ln w="3175">
            <a:solidFill>
              <a:schemeClr val="tx1"/>
            </a:solidFill>
          </a:ln>
        </p:spPr>
        <p:txBody>
          <a:bodyPr wrap="square" rtlCol="0">
            <a:spAutoFit/>
          </a:bodyPr>
          <a:lstStyle/>
          <a:p>
            <a:pPr algn="just"/>
            <a:r>
              <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is only partially working now. </a:t>
            </a:r>
            <a:r>
              <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Pyramid with ArcGIS is suitable, there is no need to go this route.</a:t>
            </a:r>
          </a:p>
          <a:p>
            <a:pPr algn="just"/>
            <a:endPar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METHOD</a:t>
            </a:r>
          </a:p>
          <a:p>
            <a:pPr algn="just"/>
            <a:endParaRPr lang="en-US" sz="10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Receive the WMS query for a single tile of 512x340 pixels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There is no ‘time’ param in the query. The last date in config is taken as default.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in CRS:84  (same as EPSG:4326)</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gives an error in GSKY code. So, change it to EPSG:4326 first.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then converted into EPSG:3857</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Find an enclosing BBOX based on the selected BBOX (see below)</a:t>
            </a:r>
          </a:p>
        </p:txBody>
      </p:sp>
      <p:sp>
        <p:nvSpPr>
          <p:cNvPr id="7" name="TextBox 6">
            <a:extLst>
              <a:ext uri="{FF2B5EF4-FFF2-40B4-BE49-F238E27FC236}">
                <a16:creationId xmlns:a16="http://schemas.microsoft.com/office/drawing/2014/main" id="{8B1F296B-2EBC-4CF4-AE9C-27028C9CC5E8}"/>
              </a:ext>
            </a:extLst>
          </p:cNvPr>
          <p:cNvSpPr txBox="1"/>
          <p:nvPr/>
        </p:nvSpPr>
        <p:spPr>
          <a:xfrm>
            <a:off x="5113496" y="3627134"/>
            <a:ext cx="2141557"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Inner tile, requested by ArcGIS</a:t>
            </a:r>
            <a:endParaRPr lang="en-AU" sz="10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4B719430-5CC1-4B8E-8856-D02B850EA747}"/>
              </a:ext>
            </a:extLst>
          </p:cNvPr>
          <p:cNvCxnSpPr/>
          <p:nvPr/>
        </p:nvCxnSpPr>
        <p:spPr>
          <a:xfrm flipH="1">
            <a:off x="4695411" y="3766657"/>
            <a:ext cx="424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E614D4-43A9-47A5-AFAA-F3A95221D63D}"/>
              </a:ext>
            </a:extLst>
          </p:cNvPr>
          <p:cNvSpPr txBox="1"/>
          <p:nvPr/>
        </p:nvSpPr>
        <p:spPr>
          <a:xfrm>
            <a:off x="5113496" y="3998386"/>
            <a:ext cx="2141559"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Build the outer tile from 16x300km cached tiles (or 4x500 tiles)</a:t>
            </a:r>
            <a:endParaRPr lang="en-AU" sz="1000"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AC6E94CC-0196-4032-82F8-297DE51DE0CD}"/>
              </a:ext>
            </a:extLst>
          </p:cNvPr>
          <p:cNvCxnSpPr/>
          <p:nvPr/>
        </p:nvCxnSpPr>
        <p:spPr>
          <a:xfrm flipH="1">
            <a:off x="4892247" y="4207661"/>
            <a:ext cx="21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84B19-35F4-44B1-814D-D433C09166FE}"/>
              </a:ext>
            </a:extLst>
          </p:cNvPr>
          <p:cNvCxnSpPr>
            <a:cxnSpLocks/>
          </p:cNvCxnSpPr>
          <p:nvPr/>
        </p:nvCxnSpPr>
        <p:spPr>
          <a:xfrm>
            <a:off x="3129094" y="2924552"/>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A54EBD-DD69-4E7B-AF52-4C8DD05F0618}"/>
              </a:ext>
            </a:extLst>
          </p:cNvPr>
          <p:cNvCxnSpPr/>
          <p:nvPr/>
        </p:nvCxnSpPr>
        <p:spPr>
          <a:xfrm>
            <a:off x="1385638" y="4310819"/>
            <a:ext cx="3496574" cy="0"/>
          </a:xfrm>
          <a:prstGeom prst="line">
            <a:avLst/>
          </a:prstGeom>
        </p:spPr>
        <p:style>
          <a:lnRef idx="2">
            <a:schemeClr val="accent5"/>
          </a:lnRef>
          <a:fillRef idx="0">
            <a:schemeClr val="accent5"/>
          </a:fillRef>
          <a:effectRef idx="1">
            <a:schemeClr val="accent5"/>
          </a:effectRef>
          <a:fontRef idx="minor">
            <a:schemeClr val="tx1"/>
          </a:fontRef>
        </p:style>
      </p:cxnSp>
      <p:pic>
        <p:nvPicPr>
          <p:cNvPr id="21" name="Picture 20">
            <a:extLst>
              <a:ext uri="{FF2B5EF4-FFF2-40B4-BE49-F238E27FC236}">
                <a16:creationId xmlns:a16="http://schemas.microsoft.com/office/drawing/2014/main" id="{D7B00E45-EC9A-4DE1-9CA9-A68F1F48FA74}"/>
              </a:ext>
            </a:extLst>
          </p:cNvPr>
          <p:cNvPicPr>
            <a:picLocks noChangeAspect="1"/>
          </p:cNvPicPr>
          <p:nvPr/>
        </p:nvPicPr>
        <p:blipFill>
          <a:blip r:embed="rId3"/>
          <a:stretch>
            <a:fillRect/>
          </a:stretch>
        </p:blipFill>
        <p:spPr>
          <a:xfrm>
            <a:off x="7723226" y="4278163"/>
            <a:ext cx="2287856" cy="1717189"/>
          </a:xfrm>
          <a:prstGeom prst="rect">
            <a:avLst/>
          </a:prstGeom>
        </p:spPr>
      </p:pic>
      <p:sp>
        <p:nvSpPr>
          <p:cNvPr id="22" name="TextBox 21">
            <a:extLst>
              <a:ext uri="{FF2B5EF4-FFF2-40B4-BE49-F238E27FC236}">
                <a16:creationId xmlns:a16="http://schemas.microsoft.com/office/drawing/2014/main" id="{BF9D9033-D74B-464B-8C89-734A57574C78}"/>
              </a:ext>
            </a:extLst>
          </p:cNvPr>
          <p:cNvSpPr txBox="1"/>
          <p:nvPr/>
        </p:nvSpPr>
        <p:spPr>
          <a:xfrm>
            <a:off x="5113494" y="4687618"/>
            <a:ext cx="2141556"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Crop and resize the inner tile</a:t>
            </a:r>
            <a:endParaRPr lang="en-AU" sz="1000" dirty="0">
              <a:latin typeface="Calibri" panose="020F0502020204030204" pitchFamily="34" charset="0"/>
              <a:cs typeface="Calibri" panose="020F0502020204030204" pitchFamily="34" charset="0"/>
            </a:endParaRPr>
          </a:p>
        </p:txBody>
      </p:sp>
      <p:cxnSp>
        <p:nvCxnSpPr>
          <p:cNvPr id="24" name="Straight Arrow Connector 23">
            <a:extLst>
              <a:ext uri="{FF2B5EF4-FFF2-40B4-BE49-F238E27FC236}">
                <a16:creationId xmlns:a16="http://schemas.microsoft.com/office/drawing/2014/main" id="{DD5AB391-DDE4-46F3-A1E1-AEA0AECBD006}"/>
              </a:ext>
            </a:extLst>
          </p:cNvPr>
          <p:cNvCxnSpPr>
            <a:cxnSpLocks/>
          </p:cNvCxnSpPr>
          <p:nvPr/>
        </p:nvCxnSpPr>
        <p:spPr>
          <a:xfrm flipV="1">
            <a:off x="7257828" y="4808003"/>
            <a:ext cx="482400" cy="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870EC0-1D3A-4A76-AA92-4E25EA6BABF5}"/>
              </a:ext>
            </a:extLst>
          </p:cNvPr>
          <p:cNvCxnSpPr/>
          <p:nvPr/>
        </p:nvCxnSpPr>
        <p:spPr>
          <a:xfrm>
            <a:off x="4682359" y="4808003"/>
            <a:ext cx="435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04F001E-DB13-465B-980F-ED9549F734FE}"/>
              </a:ext>
            </a:extLst>
          </p:cNvPr>
          <p:cNvPicPr>
            <a:picLocks noChangeAspect="1"/>
          </p:cNvPicPr>
          <p:nvPr/>
        </p:nvPicPr>
        <p:blipFill>
          <a:blip r:embed="rId4"/>
          <a:stretch>
            <a:fillRect/>
          </a:stretch>
        </p:blipFill>
        <p:spPr>
          <a:xfrm>
            <a:off x="7723226" y="1560230"/>
            <a:ext cx="2287856" cy="2025315"/>
          </a:xfrm>
          <a:prstGeom prst="rect">
            <a:avLst/>
          </a:prstGeom>
        </p:spPr>
      </p:pic>
      <p:sp>
        <p:nvSpPr>
          <p:cNvPr id="33" name="TextBox 32">
            <a:extLst>
              <a:ext uri="{FF2B5EF4-FFF2-40B4-BE49-F238E27FC236}">
                <a16:creationId xmlns:a16="http://schemas.microsoft.com/office/drawing/2014/main" id="{A4DBDB6D-8A8B-48C2-B535-2E40C66CAE38}"/>
              </a:ext>
            </a:extLst>
          </p:cNvPr>
          <p:cNvSpPr txBox="1"/>
          <p:nvPr/>
        </p:nvSpPr>
        <p:spPr>
          <a:xfrm>
            <a:off x="10117123" y="1820411"/>
            <a:ext cx="1367405" cy="553998"/>
          </a:xfrm>
          <a:prstGeom prst="rect">
            <a:avLst/>
          </a:prstGeom>
          <a:noFill/>
        </p:spPr>
        <p:txBody>
          <a:bodyPr wrap="square" rtlCol="0">
            <a:spAutoFit/>
          </a:bodyPr>
          <a:lstStyle/>
          <a:p>
            <a:r>
              <a:rPr lang="en-US" sz="1000" b="1" dirty="0">
                <a:solidFill>
                  <a:srgbClr val="FF0000"/>
                </a:solidFill>
                <a:latin typeface="Calibri" panose="020F0502020204030204" pitchFamily="34" charset="0"/>
                <a:cs typeface="Calibri" panose="020F0502020204030204" pitchFamily="34" charset="0"/>
              </a:rPr>
              <a:t>This part is not working! The layers and map do not align.</a:t>
            </a:r>
            <a:endParaRPr lang="en-AU" sz="1000" b="1" dirty="0">
              <a:solidFill>
                <a:srgbClr val="FF0000"/>
              </a:solidFill>
              <a:latin typeface="Calibri" panose="020F0502020204030204" pitchFamily="34" charset="0"/>
              <a:cs typeface="Calibri" panose="020F0502020204030204" pitchFamily="34" charset="0"/>
            </a:endParaRPr>
          </a:p>
        </p:txBody>
      </p:sp>
      <p:cxnSp>
        <p:nvCxnSpPr>
          <p:cNvPr id="52" name="Straight Arrow Connector 51">
            <a:extLst>
              <a:ext uri="{FF2B5EF4-FFF2-40B4-BE49-F238E27FC236}">
                <a16:creationId xmlns:a16="http://schemas.microsoft.com/office/drawing/2014/main" id="{23554BE1-71B2-4100-86FC-7164E9A5F14B}"/>
              </a:ext>
            </a:extLst>
          </p:cNvPr>
          <p:cNvCxnSpPr>
            <a:stCxn id="21" idx="0"/>
            <a:endCxn id="27" idx="2"/>
          </p:cNvCxnSpPr>
          <p:nvPr/>
        </p:nvCxnSpPr>
        <p:spPr>
          <a:xfrm flipV="1">
            <a:off x="8867154" y="3585545"/>
            <a:ext cx="0" cy="6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66C3E1-C8BF-4E0B-B00C-47D541DE990C}"/>
              </a:ext>
            </a:extLst>
          </p:cNvPr>
          <p:cNvSpPr txBox="1"/>
          <p:nvPr/>
        </p:nvSpPr>
        <p:spPr>
          <a:xfrm>
            <a:off x="7723226" y="3765185"/>
            <a:ext cx="2308560" cy="246221"/>
          </a:xfrm>
          <a:prstGeom prst="rect">
            <a:avLst/>
          </a:prstGeom>
          <a:solidFill>
            <a:schemeClr val="bg1"/>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Send to ArcGIS as the required size</a:t>
            </a:r>
            <a:endParaRPr lang="en-AU" sz="1000" dirty="0">
              <a:latin typeface="Calibri" panose="020F0502020204030204" pitchFamily="34" charset="0"/>
              <a:cs typeface="Calibri" panose="020F0502020204030204" pitchFamily="34" charset="0"/>
            </a:endParaRPr>
          </a:p>
        </p:txBody>
      </p:sp>
      <p:cxnSp>
        <p:nvCxnSpPr>
          <p:cNvPr id="53" name="Straight Connector 52">
            <a:extLst>
              <a:ext uri="{FF2B5EF4-FFF2-40B4-BE49-F238E27FC236}">
                <a16:creationId xmlns:a16="http://schemas.microsoft.com/office/drawing/2014/main" id="{BD2F77F8-3DB9-41B2-A262-ADBA9B2A863F}"/>
              </a:ext>
            </a:extLst>
          </p:cNvPr>
          <p:cNvCxnSpPr>
            <a:cxnSpLocks/>
          </p:cNvCxnSpPr>
          <p:nvPr/>
        </p:nvCxnSpPr>
        <p:spPr>
          <a:xfrm>
            <a:off x="4027167"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0B55B978-CDA1-4BCC-8F34-C61D951A70BC}"/>
              </a:ext>
            </a:extLst>
          </p:cNvPr>
          <p:cNvCxnSpPr>
            <a:cxnSpLocks/>
          </p:cNvCxnSpPr>
          <p:nvPr/>
        </p:nvCxnSpPr>
        <p:spPr>
          <a:xfrm>
            <a:off x="2239186"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014E09A3-0DC8-4A35-A8DC-A00B75800784}"/>
              </a:ext>
            </a:extLst>
          </p:cNvPr>
          <p:cNvCxnSpPr/>
          <p:nvPr/>
        </p:nvCxnSpPr>
        <p:spPr>
          <a:xfrm>
            <a:off x="1380807" y="3619914"/>
            <a:ext cx="349657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6203908C-28E0-48FB-B354-8BF152F1259E}"/>
              </a:ext>
            </a:extLst>
          </p:cNvPr>
          <p:cNvCxnSpPr/>
          <p:nvPr/>
        </p:nvCxnSpPr>
        <p:spPr>
          <a:xfrm>
            <a:off x="1380807" y="5027140"/>
            <a:ext cx="3496574"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297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3"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PNG with ArcGIS – Time Param</a:t>
            </a:r>
          </a:p>
        </p:txBody>
      </p:sp>
      <p:sp>
        <p:nvSpPr>
          <p:cNvPr id="2" name="TextBox 1">
            <a:extLst>
              <a:ext uri="{FF2B5EF4-FFF2-40B4-BE49-F238E27FC236}">
                <a16:creationId xmlns:a16="http://schemas.microsoft.com/office/drawing/2014/main" id="{DB03119A-6551-4593-AF5D-D3DD0EE4BFEC}"/>
              </a:ext>
            </a:extLst>
          </p:cNvPr>
          <p:cNvSpPr txBox="1"/>
          <p:nvPr/>
        </p:nvSpPr>
        <p:spPr>
          <a:xfrm>
            <a:off x="979714" y="1134836"/>
            <a:ext cx="6270172" cy="3185487"/>
          </a:xfrm>
          <a:prstGeom prst="rect">
            <a:avLst/>
          </a:prstGeom>
          <a:noFill/>
          <a:ln w="3175">
            <a:solidFill>
              <a:schemeClr val="tx1"/>
            </a:solidFill>
          </a:ln>
        </p:spPr>
        <p:txBody>
          <a:bodyPr wrap="square" rtlCol="0">
            <a:spAutoFit/>
          </a:bodyPr>
          <a:lstStyle/>
          <a:p>
            <a:pPr algn="just"/>
            <a:r>
              <a:rPr lang="en-AU" sz="1100" noProof="1">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Workaround for the time parameter issue</a:t>
            </a:r>
          </a:p>
          <a:p>
            <a:pPr algn="just"/>
            <a:endParaRPr lang="en-AU" sz="1000" b="1" noProof="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multiple configs with a single date or a single year with multiple dates.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Compile GSKY with these configs as separate name spaces.</a:t>
            </a:r>
          </a:p>
          <a:p>
            <a:pPr lvl="1" algn="just"/>
            <a:r>
              <a:rPr lang="en-AU" sz="1000" noProof="1">
                <a:latin typeface="Calibri" panose="020F0502020204030204" pitchFamily="34" charset="0"/>
                <a:cs typeface="Calibri" panose="020F0502020204030204" pitchFamily="34" charset="0"/>
              </a:rPr>
              <a:t>e.g.  GetCap end points: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2"/>
              </a:rPr>
              <a:t>http://130.56.242.15/ows/ls8_19-03-2013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3"/>
              </a:rPr>
              <a:t>http://130.56.242.15/ows/ls8_04-04-2013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Provide the GetCaps endpoints on a web page.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Either as hard coded links to copy.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Or dynamically create from user selection of dates and layer.</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Alternatively, use a separate config for each year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Specify each date as separate layers.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4"/>
              </a:rPr>
              <a:t>http://130.56.242.15/ows/ls8_2019</a:t>
            </a:r>
            <a:r>
              <a:rPr lang="en-AU" sz="1000" noProof="1">
                <a:latin typeface="Calibri" panose="020F0502020204030204" pitchFamily="34" charset="0"/>
                <a:cs typeface="Calibri" panose="020F0502020204030204" pitchFamily="34" charset="0"/>
              </a:rPr>
              <a:t> </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19-03-2013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04-04-2013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This could be technically challenging and may require re-ingestion of data into MAS.</a:t>
            </a:r>
          </a:p>
        </p:txBody>
      </p:sp>
    </p:spTree>
    <p:extLst>
      <p:ext uri="{BB962C8B-B14F-4D97-AF65-F5344CB8AC3E}">
        <p14:creationId xmlns:p14="http://schemas.microsoft.com/office/powerpoint/2010/main" val="32965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fade">
                                      <p:cBhvr>
                                        <p:cTn id="35" dur="500"/>
                                        <p:tgtEl>
                                          <p:spTgt spid="2">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13" end="13"/>
                                            </p:txEl>
                                          </p:spTgt>
                                        </p:tgtEl>
                                        <p:attrNameLst>
                                          <p:attrName>style.visibility</p:attrName>
                                        </p:attrNameLst>
                                      </p:cBhvr>
                                      <p:to>
                                        <p:strVal val="visible"/>
                                      </p:to>
                                    </p:set>
                                    <p:animEffect transition="in" filter="fade">
                                      <p:cBhvr>
                                        <p:cTn id="40" dur="500"/>
                                        <p:tgtEl>
                                          <p:spTgt spid="2">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animEffect transition="in" filter="fade">
                                      <p:cBhvr>
                                        <p:cTn id="45" dur="500"/>
                                        <p:tgtEl>
                                          <p:spTgt spid="2">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
                                            <p:txEl>
                                              <p:pRg st="15" end="15"/>
                                            </p:txEl>
                                          </p:spTgt>
                                        </p:tgtEl>
                                        <p:attrNameLst>
                                          <p:attrName>style.visibility</p:attrName>
                                        </p:attrNameLst>
                                      </p:cBhvr>
                                      <p:to>
                                        <p:strVal val="visible"/>
                                      </p:to>
                                    </p:set>
                                    <p:animEffect transition="in" filter="fade">
                                      <p:cBhvr>
                                        <p:cTn id="48" dur="500"/>
                                        <p:tgtEl>
                                          <p:spTgt spid="2">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animEffect transition="in" filter="fade">
                                      <p:cBhvr>
                                        <p:cTn id="51" dur="500"/>
                                        <p:tgtEl>
                                          <p:spTgt spid="2">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
                                            <p:txEl>
                                              <p:pRg st="17" end="17"/>
                                            </p:txEl>
                                          </p:spTgt>
                                        </p:tgtEl>
                                        <p:attrNameLst>
                                          <p:attrName>style.visibility</p:attrName>
                                        </p:attrNameLst>
                                      </p:cBhvr>
                                      <p:to>
                                        <p:strVal val="visible"/>
                                      </p:to>
                                    </p:set>
                                    <p:animEffect transition="in" filter="fade">
                                      <p:cBhvr>
                                        <p:cTn id="54" dur="500"/>
                                        <p:tgtEl>
                                          <p:spTgt spid="2">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
                                            <p:txEl>
                                              <p:pRg st="18" end="18"/>
                                            </p:txEl>
                                          </p:spTgt>
                                        </p:tgtEl>
                                        <p:attrNameLst>
                                          <p:attrName>style.visibility</p:attrName>
                                        </p:attrNameLst>
                                      </p:cBhvr>
                                      <p:to>
                                        <p:strVal val="visible"/>
                                      </p:to>
                                    </p:set>
                                    <p:animEffect transition="in" filter="fade">
                                      <p:cBhvr>
                                        <p:cTn id="57" dur="500"/>
                                        <p:tgtEl>
                                          <p:spTgt spid="2">
                                            <p:txEl>
                                              <p:pRg st="18" end="1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19" end="19"/>
                                            </p:txEl>
                                          </p:spTgt>
                                        </p:tgtEl>
                                        <p:attrNameLst>
                                          <p:attrName>style.visibility</p:attrName>
                                        </p:attrNameLst>
                                      </p:cBhvr>
                                      <p:to>
                                        <p:strVal val="visible"/>
                                      </p:to>
                                    </p:set>
                                    <p:animEffect transition="in" filter="fade">
                                      <p:cBhvr>
                                        <p:cTn id="60" dur="500"/>
                                        <p:tgtEl>
                                          <p:spTgt spid="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t>TerriaMap Instance: </a:t>
            </a:r>
            <a:r>
              <a:rPr lang="en-AU" dirty="0">
                <a:hlinkClick r:id="rId3"/>
              </a:rPr>
              <a:t>http://130.56.242.6/terria/</a:t>
            </a:r>
            <a:endParaRPr lang="en-AU" dirty="0"/>
          </a:p>
          <a:p>
            <a:r>
              <a:rPr lang="en-AU" noProof="1"/>
              <a:t>GetCaps</a:t>
            </a:r>
            <a:r>
              <a:rPr lang="en-AU" dirty="0"/>
              <a:t> End Point: </a:t>
            </a:r>
            <a:r>
              <a:rPr lang="en-AU" dirty="0">
                <a:hlinkClick r:id="rId4"/>
              </a:rPr>
              <a:t>http://130.56.242.15/ows/ap</a:t>
            </a:r>
            <a:endParaRPr lang="en-AU" dirty="0"/>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6" y="914401"/>
            <a:ext cx="722180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higher zoom level.</a:t>
            </a: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3"/>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4"/>
          <a:stretch>
            <a:fillRect/>
          </a:stretch>
        </p:blipFill>
        <p:spPr>
          <a:xfrm>
            <a:off x="5154146" y="6042948"/>
            <a:ext cx="790476" cy="161905"/>
          </a:xfrm>
          <a:prstGeom prst="rect">
            <a:avLst/>
          </a:prstGeom>
        </p:spPr>
      </p:pic>
      <p:grpSp>
        <p:nvGrpSpPr>
          <p:cNvPr id="3" name="Group 2">
            <a:extLst>
              <a:ext uri="{FF2B5EF4-FFF2-40B4-BE49-F238E27FC236}">
                <a16:creationId xmlns:a16="http://schemas.microsoft.com/office/drawing/2014/main" id="{1653F134-B0BF-4C64-B2BD-AAA935993B97}"/>
              </a:ext>
            </a:extLst>
          </p:cNvPr>
          <p:cNvGrpSpPr/>
          <p:nvPr/>
        </p:nvGrpSpPr>
        <p:grpSpPr>
          <a:xfrm>
            <a:off x="7406487" y="2391773"/>
            <a:ext cx="4662849" cy="3798780"/>
            <a:chOff x="6165512" y="2391773"/>
            <a:chExt cx="4662849" cy="3798780"/>
          </a:xfrm>
        </p:grpSpPr>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5"/>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grpSp>
      <p:sp>
        <p:nvSpPr>
          <p:cNvPr id="29" name="TextBox 28">
            <a:extLst>
              <a:ext uri="{FF2B5EF4-FFF2-40B4-BE49-F238E27FC236}">
                <a16:creationId xmlns:a16="http://schemas.microsoft.com/office/drawing/2014/main" id="{85A87719-A091-4953-BAD3-060298B7668A}"/>
              </a:ext>
            </a:extLst>
          </p:cNvPr>
          <p:cNvSpPr txBox="1"/>
          <p:nvPr/>
        </p:nvSpPr>
        <p:spPr>
          <a:xfrm>
            <a:off x="5395436" y="2869721"/>
            <a:ext cx="1701106" cy="2585323"/>
          </a:xfrm>
          <a:prstGeom prst="rect">
            <a:avLst/>
          </a:prstGeom>
          <a:noFill/>
          <a:ln w="3175">
            <a:solidFill>
              <a:schemeClr val="tx1"/>
            </a:solidFill>
          </a:ln>
        </p:spPr>
        <p:txBody>
          <a:bodyPr wrap="square" rtlCol="0">
            <a:spAutoFit/>
          </a:bodyPr>
          <a:lstStyle/>
          <a:p>
            <a:r>
              <a:rPr lang="en-US" sz="900" dirty="0">
                <a:solidFill>
                  <a:srgbClr val="00B050"/>
                </a:solidFill>
                <a:latin typeface="Calibri" panose="020F0502020204030204" pitchFamily="34" charset="0"/>
                <a:cs typeface="Calibri" panose="020F0502020204030204" pitchFamily="34" charset="0"/>
              </a:rPr>
              <a:t>5,000 km 	: 1tile</a:t>
            </a:r>
          </a:p>
          <a:p>
            <a:r>
              <a:rPr lang="en-US" sz="900" dirty="0">
                <a:solidFill>
                  <a:srgbClr val="00B050"/>
                </a:solidFill>
                <a:latin typeface="Calibri" panose="020F0502020204030204" pitchFamily="34" charset="0"/>
                <a:cs typeface="Calibri" panose="020F0502020204030204" pitchFamily="34" charset="0"/>
              </a:rPr>
              <a:t>3,000 	: 1</a:t>
            </a:r>
          </a:p>
          <a:p>
            <a:r>
              <a:rPr lang="en-US" sz="900" dirty="0">
                <a:solidFill>
                  <a:srgbClr val="00B050"/>
                </a:solidFill>
                <a:latin typeface="Calibri" panose="020F0502020204030204" pitchFamily="34" charset="0"/>
                <a:cs typeface="Calibri" panose="020F0502020204030204" pitchFamily="34" charset="0"/>
              </a:rPr>
              <a:t>1,000 	: 3 tiles</a:t>
            </a:r>
          </a:p>
          <a:p>
            <a:r>
              <a:rPr lang="en-US" sz="900" dirty="0">
                <a:solidFill>
                  <a:srgbClr val="00B050"/>
                </a:solidFill>
                <a:latin typeface="Calibri" panose="020F0502020204030204" pitchFamily="34" charset="0"/>
                <a:cs typeface="Calibri" panose="020F0502020204030204" pitchFamily="34" charset="0"/>
              </a:rPr>
              <a:t>500	: 6</a:t>
            </a:r>
          </a:p>
          <a:p>
            <a:r>
              <a:rPr lang="en-US" sz="900" dirty="0">
                <a:solidFill>
                  <a:srgbClr val="00B050"/>
                </a:solidFill>
                <a:latin typeface="Calibri" panose="020F0502020204030204" pitchFamily="34" charset="0"/>
                <a:cs typeface="Calibri" panose="020F0502020204030204" pitchFamily="34" charset="0"/>
              </a:rPr>
              <a:t>300	: 14</a:t>
            </a:r>
          </a:p>
          <a:p>
            <a:r>
              <a:rPr lang="en-US" sz="900" dirty="0">
                <a:solidFill>
                  <a:srgbClr val="00B050"/>
                </a:solidFill>
                <a:latin typeface="Calibri" panose="020F0502020204030204" pitchFamily="34" charset="0"/>
                <a:cs typeface="Calibri" panose="020F0502020204030204" pitchFamily="34" charset="0"/>
              </a:rPr>
              <a:t>200	: 64</a:t>
            </a:r>
          </a:p>
          <a:p>
            <a:r>
              <a:rPr lang="en-US" sz="900" dirty="0">
                <a:solidFill>
                  <a:srgbClr val="00B050"/>
                </a:solidFill>
                <a:latin typeface="Calibri" panose="020F0502020204030204" pitchFamily="34" charset="0"/>
                <a:cs typeface="Calibri" panose="020F0502020204030204" pitchFamily="34" charset="0"/>
              </a:rPr>
              <a:t>100	: 256</a:t>
            </a:r>
          </a:p>
          <a:p>
            <a:r>
              <a:rPr lang="en-US" sz="900" dirty="0">
                <a:solidFill>
                  <a:srgbClr val="00B050"/>
                </a:solidFill>
                <a:latin typeface="Calibri" panose="020F0502020204030204" pitchFamily="34" charset="0"/>
                <a:cs typeface="Calibri" panose="020F0502020204030204" pitchFamily="34" charset="0"/>
              </a:rPr>
              <a:t>50	: 1024</a:t>
            </a:r>
          </a:p>
          <a:p>
            <a:r>
              <a:rPr lang="en-US" sz="900" dirty="0">
                <a:solidFill>
                  <a:srgbClr val="00B050"/>
                </a:solidFill>
                <a:latin typeface="Calibri" panose="020F0502020204030204" pitchFamily="34" charset="0"/>
                <a:cs typeface="Calibri" panose="020F0502020204030204" pitchFamily="34" charset="0"/>
              </a:rPr>
              <a:t>20	: 4096</a:t>
            </a:r>
          </a:p>
          <a:p>
            <a:r>
              <a:rPr lang="en-US" sz="900" dirty="0">
                <a:solidFill>
                  <a:srgbClr val="00B050"/>
                </a:solidFill>
                <a:latin typeface="Calibri" panose="020F0502020204030204" pitchFamily="34" charset="0"/>
                <a:cs typeface="Calibri" panose="020F0502020204030204" pitchFamily="34" charset="0"/>
              </a:rPr>
              <a:t>10	: 16,384</a:t>
            </a:r>
          </a:p>
          <a:p>
            <a:r>
              <a:rPr lang="en-US" sz="900" dirty="0">
                <a:latin typeface="Calibri" panose="020F0502020204030204" pitchFamily="34" charset="0"/>
                <a:cs typeface="Calibri" panose="020F0502020204030204" pitchFamily="34" charset="0"/>
              </a:rPr>
              <a:t>5	: 65,536</a:t>
            </a:r>
          </a:p>
          <a:p>
            <a:r>
              <a:rPr lang="en-US" sz="900" dirty="0">
                <a:latin typeface="Calibri" panose="020F0502020204030204" pitchFamily="34" charset="0"/>
                <a:cs typeface="Calibri" panose="020F0502020204030204" pitchFamily="34" charset="0"/>
              </a:rPr>
              <a:t>3	: 262,144</a:t>
            </a:r>
          </a:p>
          <a:p>
            <a:r>
              <a:rPr lang="en-US" sz="900" dirty="0">
                <a:latin typeface="Calibri" panose="020F0502020204030204" pitchFamily="34" charset="0"/>
                <a:cs typeface="Calibri" panose="020F0502020204030204" pitchFamily="34" charset="0"/>
              </a:rPr>
              <a:t>1	: 1,048,576</a:t>
            </a:r>
          </a:p>
          <a:p>
            <a:r>
              <a:rPr lang="en-US" sz="900" dirty="0">
                <a:latin typeface="Calibri" panose="020F0502020204030204" pitchFamily="34" charset="0"/>
                <a:cs typeface="Calibri" panose="020F0502020204030204" pitchFamily="34" charset="0"/>
              </a:rPr>
              <a:t>500 m	: 4,194,304</a:t>
            </a:r>
          </a:p>
          <a:p>
            <a:r>
              <a:rPr lang="en-US" sz="900" dirty="0">
                <a:latin typeface="Calibri" panose="020F0502020204030204" pitchFamily="34" charset="0"/>
                <a:cs typeface="Calibri" panose="020F0502020204030204" pitchFamily="34" charset="0"/>
              </a:rPr>
              <a:t>300	: 16,777,216</a:t>
            </a:r>
          </a:p>
          <a:p>
            <a:r>
              <a:rPr lang="en-US" sz="900" dirty="0">
                <a:latin typeface="Calibri" panose="020F0502020204030204" pitchFamily="34" charset="0"/>
                <a:cs typeface="Calibri" panose="020F0502020204030204" pitchFamily="34" charset="0"/>
              </a:rPr>
              <a:t>200	: 67,108,864</a:t>
            </a:r>
          </a:p>
          <a:p>
            <a:r>
              <a:rPr lang="en-US" sz="900" dirty="0">
                <a:latin typeface="Calibri" panose="020F0502020204030204" pitchFamily="34" charset="0"/>
                <a:cs typeface="Calibri" panose="020F0502020204030204" pitchFamily="34" charset="0"/>
              </a:rPr>
              <a:t>100	: 268,435,456</a:t>
            </a:r>
          </a:p>
          <a:p>
            <a:r>
              <a:rPr lang="en-US" sz="900" dirty="0">
                <a:latin typeface="Calibri" panose="020F0502020204030204" pitchFamily="34" charset="0"/>
                <a:cs typeface="Calibri" panose="020F0502020204030204" pitchFamily="34" charset="0"/>
              </a:rPr>
              <a:t>50	: 1,073,741,824</a:t>
            </a:r>
          </a:p>
        </p:txBody>
      </p:sp>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3,000km to 10km (9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93147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Prepared a list of bounding boxes (BBOX) for zoom levels 3,000 km to 10 km.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 the BBOX for each tile at a particular zoom level.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Send these </a:t>
            </a:r>
            <a:r>
              <a:rPr lang="en-US" sz="1400" noProof="1">
                <a:latin typeface="Calibri" panose="020F0502020204030204" pitchFamily="34" charset="0"/>
                <a:cs typeface="Calibri" panose="020F0502020204030204" pitchFamily="34" charset="0"/>
              </a:rPr>
              <a:t>BBOXes via ‘curl’ </a:t>
            </a:r>
            <a:r>
              <a:rPr lang="en-US" sz="1400" dirty="0">
                <a:latin typeface="Calibri" panose="020F0502020204030204" pitchFamily="34" charset="0"/>
                <a:cs typeface="Calibri" panose="020F0502020204030204" pitchFamily="34" charset="0"/>
              </a:rPr>
              <a:t>to GSKY server to get the tiles.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e.g. </a:t>
            </a:r>
            <a:r>
              <a:rPr lang="en-US" sz="1400" i="1" dirty="0">
                <a:latin typeface="Calibri" panose="020F0502020204030204" pitchFamily="34" charset="0"/>
                <a:cs typeface="Calibri" panose="020F0502020204030204" pitchFamily="34" charset="0"/>
              </a:rPr>
              <a:t>curl ‘http://…/</a:t>
            </a:r>
            <a:r>
              <a:rPr lang="en-US" sz="1400" i="1" dirty="0" err="1">
                <a:latin typeface="Calibri" panose="020F0502020204030204" pitchFamily="34" charset="0"/>
                <a:cs typeface="Calibri" panose="020F0502020204030204" pitchFamily="34" charset="0"/>
              </a:rPr>
              <a:t>ows?time</a:t>
            </a:r>
            <a:r>
              <a:rPr lang="en-US" sz="1400" i="1" dirty="0">
                <a:latin typeface="Calibri" panose="020F0502020204030204" pitchFamily="34" charset="0"/>
                <a:cs typeface="Calibri" panose="020F0502020204030204" pitchFamily="34" charset="0"/>
              </a:rPr>
              <a:t>=…&amp;bbox=….&amp;width=256&amp;height=256’ &gt; tile.png</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varied from &lt; 1 to 400 seconds per tile.</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for one time slice: ~3 hours, when run sequentially.</a:t>
            </a:r>
          </a:p>
          <a:p>
            <a:pPr marL="1200150" lvl="2"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average out as 1 hour.</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time slices: ~16,000</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execution time: ~</a:t>
            </a:r>
            <a:r>
              <a:rPr lang="en-US" sz="1400" dirty="0">
                <a:solidFill>
                  <a:srgbClr val="FF0000"/>
                </a:solidFill>
                <a:latin typeface="Calibri" panose="020F0502020204030204" pitchFamily="34" charset="0"/>
                <a:cs typeface="Calibri" panose="020F0502020204030204" pitchFamily="34" charset="0"/>
              </a:rPr>
              <a:t>16,000 hours </a:t>
            </a:r>
            <a:r>
              <a:rPr lang="en-US" sz="1400" dirty="0">
                <a:latin typeface="Calibri" panose="020F0502020204030204" pitchFamily="34" charset="0"/>
                <a:cs typeface="Calibri" panose="020F0502020204030204" pitchFamily="34" charset="0"/>
              </a:rPr>
              <a:t>(16 KSUs in parallel or 1.8 years in serial)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Working on parallelizing the process on Raijin</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Aiming to reduce the total time to &lt; 12 hours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slice storage: ~1GB</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be an average of 400MB per time slice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storage: </a:t>
            </a:r>
            <a:r>
              <a:rPr lang="en-US" sz="1400" dirty="0">
                <a:solidFill>
                  <a:srgbClr val="FF0000"/>
                </a:solidFill>
                <a:latin typeface="Calibri" panose="020F0502020204030204" pitchFamily="34" charset="0"/>
                <a:cs typeface="Calibri" panose="020F0502020204030204" pitchFamily="34" charset="0"/>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latin typeface="Calibri" panose="020F0502020204030204" pitchFamily="34" charset="0"/>
                <a:cs typeface="Calibri" panose="020F0502020204030204" pitchFamily="34" charset="0"/>
              </a:rPr>
              <a:t>GSKY code change to cache the tiles</a:t>
            </a:r>
            <a:r>
              <a:rPr lang="en-US" sz="2400" b="1" noProof="1">
                <a:solidFill>
                  <a:srgbClr val="FF0000"/>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ows.go is set to write the PNG to a file instead of to the web.</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create_tile = flag.Bool("create_tile", </a:t>
            </a:r>
            <a:r>
              <a:rPr lang="en-US" sz="2000" noProof="1">
                <a:solidFill>
                  <a:srgbClr val="FF0000"/>
                </a:solidFill>
                <a:latin typeface="Calibri" panose="020F0502020204030204" pitchFamily="34" charset="0"/>
                <a:cs typeface="Calibri" panose="020F0502020204030204" pitchFamily="34" charset="0"/>
              </a:rPr>
              <a:t>true</a:t>
            </a:r>
            <a:r>
              <a:rPr lang="en-US" sz="2000" noProof="1">
                <a:latin typeface="Calibri" panose="020F0502020204030204" pitchFamily="34" charset="0"/>
                <a:cs typeface="Calibri" panose="020F0502020204030204" pitchFamily="34" charset="0"/>
              </a:rPr>
              <a:t>, "For Google Earth Web Service.")</a:t>
            </a:r>
          </a:p>
          <a:p>
            <a:r>
              <a:rPr lang="en-US" sz="1400" noProof="1">
                <a:latin typeface="Calibri" panose="020F0502020204030204" pitchFamily="34" charset="0"/>
                <a:cs typeface="Calibri" panose="020F0502020204030204" pitchFamily="34" charset="0"/>
              </a:rPr>
              <a:t>			if(*create_tile) { // AVS: Write it in a local file.</a:t>
            </a:r>
          </a:p>
          <a:p>
            <a:r>
              <a:rPr lang="en-US" sz="1400" noProof="1">
                <a:latin typeface="Calibri" panose="020F0502020204030204" pitchFamily="34" charset="0"/>
                <a:cs typeface="Calibri" panose="020F0502020204030204" pitchFamily="34" charset="0"/>
              </a:rPr>
              <a:t>					ts := fmt.Sprintf("%v",*params.Time) </a:t>
            </a:r>
          </a:p>
          <a:p>
            <a:r>
              <a:rPr lang="en-US" sz="1400" noProof="1">
                <a:latin typeface="Calibri" panose="020F0502020204030204" pitchFamily="34" charset="0"/>
                <a:cs typeface="Calibri" panose="020F0502020204030204" pitchFamily="34" charset="0"/>
              </a:rPr>
              <a:t>					date := strings.Split(ts, " ")</a:t>
            </a:r>
          </a:p>
          <a:p>
            <a:r>
              <a:rPr lang="en-US" sz="1400" noProof="1">
                <a:latin typeface="Calibri" panose="020F0502020204030204" pitchFamily="34" charset="0"/>
                <a:cs typeface="Calibri" panose="020F0502020204030204" pitchFamily="34" charset="0"/>
              </a:rPr>
              <a:t>					s := fmt.Sprintf("%.8f_%.8f_%.8f_%.8f", params.BBox[0],params.BBox[1],params.BBox[2],params.BBox[3])</a:t>
            </a:r>
          </a:p>
          <a:p>
            <a:r>
              <a:rPr lang="en-US" sz="1400" noProof="1">
                <a:latin typeface="Calibri" panose="020F0502020204030204" pitchFamily="34" charset="0"/>
                <a:cs typeface="Calibri" panose="020F0502020204030204" pitchFamily="34" charset="0"/>
              </a:rPr>
              <a:t>					tile_dir := *tile_basedir + layer + "/" + date[0]</a:t>
            </a:r>
          </a:p>
          <a:p>
            <a:r>
              <a:rPr lang="en-US" sz="1400" noProof="1">
                <a:latin typeface="Calibri" panose="020F0502020204030204" pitchFamily="34" charset="0"/>
                <a:cs typeface="Calibri" panose="020F0502020204030204" pitchFamily="34" charset="0"/>
              </a:rPr>
              <a:t>					os.Mkdir(tile_dir, 0755)</a:t>
            </a:r>
          </a:p>
          <a:p>
            <a:r>
              <a:rPr lang="en-US" sz="1400" noProof="1">
                <a:latin typeface="Calibri" panose="020F0502020204030204" pitchFamily="34" charset="0"/>
                <a:cs typeface="Calibri" panose="020F0502020204030204" pitchFamily="34" charset="0"/>
              </a:rPr>
              <a:t>					tile_file := tile_dir + "/" + s + ".png" ;</a:t>
            </a:r>
          </a:p>
          <a:p>
            <a:r>
              <a:rPr lang="en-US" sz="1400" noProof="1">
                <a:latin typeface="Calibri" panose="020F0502020204030204" pitchFamily="34" charset="0"/>
                <a:cs typeface="Calibri" panose="020F0502020204030204" pitchFamily="34" charset="0"/>
              </a:rPr>
              <a:t>					f, _ := os.Create(tile_file)</a:t>
            </a:r>
          </a:p>
          <a:p>
            <a:r>
              <a:rPr lang="en-US" sz="1400" noProof="1">
                <a:latin typeface="Calibri" panose="020F0502020204030204" pitchFamily="34" charset="0"/>
                <a:cs typeface="Calibri" panose="020F0502020204030204" pitchFamily="34" charset="0"/>
              </a:rPr>
              <a:t>					defer f.Close()</a:t>
            </a:r>
          </a:p>
          <a:p>
            <a:r>
              <a:rPr lang="en-US" sz="1400" noProof="1">
                <a:latin typeface="Calibri" panose="020F0502020204030204" pitchFamily="34" charset="0"/>
                <a:cs typeface="Calibri" panose="020F0502020204030204" pitchFamily="34" charset="0"/>
              </a:rPr>
              <a:t>					f.Write(out)</a:t>
            </a:r>
          </a:p>
          <a:p>
            <a:r>
              <a:rPr lang="en-US" sz="1400" noProof="1">
                <a:latin typeface="Calibri" panose="020F0502020204030204" pitchFamily="34" charset="0"/>
                <a:cs typeface="Calibri" panose="020F0502020204030204" pitchFamily="34" charset="0"/>
              </a:rPr>
              <a:t>					return</a:t>
            </a:r>
          </a:p>
          <a:p>
            <a:r>
              <a:rPr lang="en-US" sz="1400" noProof="1">
                <a:latin typeface="Calibri" panose="020F0502020204030204" pitchFamily="34" charset="0"/>
                <a:cs typeface="Calibri" panose="020F0502020204030204" pitchFamily="34" charset="0"/>
              </a:rPr>
              <a:t>			}</a:t>
            </a:r>
          </a:p>
          <a:p>
            <a:pPr lvl="2" algn="just"/>
            <a:r>
              <a:rPr lang="en-US" sz="1400" noProof="1">
                <a:latin typeface="Calibri" panose="020F0502020204030204" pitchFamily="34" charset="0"/>
                <a:cs typeface="Calibri" panose="020F0502020204030204" pitchFamily="34" charset="0"/>
              </a:rPr>
              <a:t>SYNOPSIS: The filename for the cached tile is constructed from the bounding box values and saved in a subdir, ‘</a:t>
            </a:r>
            <a:r>
              <a:rPr lang="en-US" sz="1400" noProof="1">
                <a:solidFill>
                  <a:schemeClr val="tx1">
                    <a:lumMod val="50000"/>
                    <a:lumOff val="50000"/>
                  </a:schemeClr>
                </a:solidFill>
                <a:latin typeface="Calibri" panose="020F0502020204030204" pitchFamily="34" charset="0"/>
                <a:cs typeface="Calibri" panose="020F0502020204030204" pitchFamily="34" charset="0"/>
              </a:rPr>
              <a:t>tile_basedir/layer/time</a:t>
            </a:r>
            <a:r>
              <a:rPr lang="en-US" sz="1400" noProof="1">
                <a:latin typeface="Calibri" panose="020F0502020204030204" pitchFamily="34" charset="0"/>
                <a:cs typeface="Calibri" panose="020F0502020204030204" pitchFamily="34" charset="0"/>
              </a:rPr>
              <a:t>’. When a call is made to the GSKY server for a bounding box, which is always the same for a partular tile but is different between zoom levels, the file is found by constructing the filename in the same way.</a:t>
            </a:r>
          </a:p>
          <a:p>
            <a:pPr lvl="2" algn="just"/>
            <a:endParaRPr lang="en-US" sz="1400" noProof="1">
              <a:latin typeface="Calibri" panose="020F0502020204030204" pitchFamily="34" charset="0"/>
              <a:cs typeface="Calibri" panose="020F0502020204030204" pitchFamily="34" charset="0"/>
            </a:endParaRPr>
          </a:p>
          <a:p>
            <a:pPr lvl="2" algn="just"/>
            <a:r>
              <a:rPr lang="en-US" sz="1400" noProof="1">
                <a:solidFill>
                  <a:srgbClr val="FF0000"/>
                </a:solidFill>
                <a:latin typeface="Calibri" panose="020F0502020204030204" pitchFamily="34" charset="0"/>
                <a:cs typeface="Calibri" panose="020F0502020204030204" pitchFamily="34" charset="0"/>
              </a:rPr>
              <a:t>*</a:t>
            </a:r>
            <a:r>
              <a:rPr lang="en-US" sz="1400" noProof="1">
                <a:latin typeface="Calibri" panose="020F0502020204030204" pitchFamily="34" charset="0"/>
                <a:cs typeface="Calibri" panose="020F0502020204030204" pitchFamily="34" charset="0"/>
              </a:rPr>
              <a:t> </a:t>
            </a:r>
            <a:r>
              <a:rPr lang="en-US" sz="1400" b="1" noProof="1">
                <a:solidFill>
                  <a:srgbClr val="FF0000"/>
                </a:solidFill>
                <a:latin typeface="Calibri" panose="020F0502020204030204" pitchFamily="34" charset="0"/>
                <a:cs typeface="Calibri" panose="020F0502020204030204" pitchFamily="34" charset="0"/>
              </a:rPr>
              <a:t>NOTE: This change in code is now obsolete</a:t>
            </a:r>
          </a:p>
          <a:p>
            <a:pPr lvl="2" algn="just"/>
            <a:r>
              <a:rPr lang="en-US" sz="1400" noProof="1">
                <a:latin typeface="Calibri" panose="020F0502020204030204" pitchFamily="34" charset="0"/>
                <a:cs typeface="Calibri" panose="020F0502020204030204" pitchFamily="34" charset="0"/>
              </a:rPr>
              <a:t>Initially a GSKY call was set to write the output to a file. Later it was decided that a ‘</a:t>
            </a:r>
            <a:r>
              <a:rPr lang="en-US" sz="1400" noProof="1">
                <a:solidFill>
                  <a:schemeClr val="accent1">
                    <a:lumMod val="75000"/>
                  </a:schemeClr>
                </a:solidFill>
                <a:latin typeface="Calibri" panose="020F0502020204030204" pitchFamily="34" charset="0"/>
                <a:cs typeface="Calibri" panose="020F0502020204030204" pitchFamily="34" charset="0"/>
              </a:rPr>
              <a:t>curl http://...’ &gt; tile.png</a:t>
            </a:r>
            <a:r>
              <a:rPr lang="en-US" sz="1400" noProof="1">
                <a:latin typeface="Calibri" panose="020F0502020204030204" pitchFamily="34" charset="0"/>
                <a:cs typeface="Calibri" panose="020F0502020204030204" pitchFamily="34" charset="0"/>
              </a:rPr>
              <a:t> will be just as efficient and will not require frequent changes in GSKY code to write out or display. The above code is therefore not required.</a:t>
            </a:r>
            <a:endParaRPr lang="en-US" sz="24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11332</TotalTime>
  <Words>5043</Words>
  <Application>Microsoft Office PowerPoint</Application>
  <PresentationFormat>Widescreen</PresentationFormat>
  <Paragraphs>706</Paragraphs>
  <Slides>34</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188</cp:revision>
  <dcterms:created xsi:type="dcterms:W3CDTF">2019-07-24T00:09:43Z</dcterms:created>
  <dcterms:modified xsi:type="dcterms:W3CDTF">2020-03-16T02:45:55Z</dcterms:modified>
</cp:coreProperties>
</file>